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60" r:id="rId2"/>
    <p:sldId id="261" r:id="rId3"/>
    <p:sldId id="275" r:id="rId4"/>
    <p:sldId id="332" r:id="rId5"/>
    <p:sldId id="266" r:id="rId6"/>
    <p:sldId id="274" r:id="rId7"/>
    <p:sldId id="270" r:id="rId8"/>
    <p:sldId id="333" r:id="rId9"/>
    <p:sldId id="277" r:id="rId10"/>
    <p:sldId id="278" r:id="rId11"/>
    <p:sldId id="279" r:id="rId12"/>
    <p:sldId id="268" r:id="rId13"/>
    <p:sldId id="282" r:id="rId14"/>
    <p:sldId id="281" r:id="rId15"/>
    <p:sldId id="284" r:id="rId16"/>
    <p:sldId id="293" r:id="rId17"/>
    <p:sldId id="285" r:id="rId18"/>
    <p:sldId id="286" r:id="rId19"/>
    <p:sldId id="290" r:id="rId20"/>
    <p:sldId id="269" r:id="rId21"/>
    <p:sldId id="283" r:id="rId22"/>
    <p:sldId id="291" r:id="rId23"/>
    <p:sldId id="295" r:id="rId24"/>
    <p:sldId id="287" r:id="rId25"/>
    <p:sldId id="288" r:id="rId26"/>
    <p:sldId id="334" r:id="rId27"/>
    <p:sldId id="296" r:id="rId28"/>
    <p:sldId id="298" r:id="rId29"/>
    <p:sldId id="299" r:id="rId30"/>
    <p:sldId id="300" r:id="rId31"/>
    <p:sldId id="301" r:id="rId32"/>
    <p:sldId id="303" r:id="rId33"/>
    <p:sldId id="302" r:id="rId34"/>
    <p:sldId id="305" r:id="rId35"/>
    <p:sldId id="306" r:id="rId36"/>
    <p:sldId id="309" r:id="rId37"/>
    <p:sldId id="331" r:id="rId38"/>
    <p:sldId id="314" r:id="rId39"/>
    <p:sldId id="319" r:id="rId40"/>
    <p:sldId id="318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0" d="100"/>
          <a:sy n="120" d="100"/>
        </p:scale>
        <p:origin x="-21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45024F-D319-1C4C-B652-6643CD4BCFEB}" type="datetimeFigureOut">
              <a:rPr lang="en-US" smtClean="0"/>
              <a:t>4/21/17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B5AA2-E909-784A-8C18-2E7FF66DA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412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Vermiform – shaped</a:t>
            </a:r>
            <a:r>
              <a:rPr lang="en-US" baseline="0" dirty="0" smtClean="0"/>
              <a:t> like a worm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B5AA2-E909-784A-8C18-2E7FF66DAF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1292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B5AA2-E909-784A-8C18-2E7FF66DAF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814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B5AA2-E909-784A-8C18-2E7FF66DAF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814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Tradeoff between speed and </a:t>
            </a:r>
            <a:r>
              <a:rPr lang="en-US" dirty="0" smtClean="0"/>
              <a:t>accuracy</a:t>
            </a:r>
          </a:p>
          <a:p>
            <a:r>
              <a:rPr lang="en-US" dirty="0" smtClean="0"/>
              <a:t>BLAST is not </a:t>
            </a:r>
            <a:r>
              <a:rPr lang="en-US" i="1" dirty="0" smtClean="0"/>
              <a:t>guaranteed</a:t>
            </a:r>
            <a:r>
              <a:rPr lang="en-US" dirty="0" smtClean="0"/>
              <a:t> to produce the best scoring alignment, but it almost always does or comes</a:t>
            </a:r>
            <a:r>
              <a:rPr lang="en-US" baseline="0" dirty="0" smtClean="0"/>
              <a:t> close.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B5AA2-E909-784A-8C18-2E7FF66DAF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814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Blastx</a:t>
            </a:r>
            <a:r>
              <a:rPr lang="en-US" dirty="0" smtClean="0"/>
              <a:t> is slower but can identify</a:t>
            </a:r>
            <a:r>
              <a:rPr lang="en-US" baseline="0" dirty="0" smtClean="0"/>
              <a:t> more distant homologies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B5AA2-E909-784A-8C18-2E7FF66DAF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235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NB one to many mapping possible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B5AA2-E909-784A-8C18-2E7FF66DAF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7945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Avia</a:t>
            </a:r>
            <a:r>
              <a:rPr lang="en-US" baseline="0" dirty="0" smtClean="0"/>
              <a:t>n H5N1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B5AA2-E909-784A-8C18-2E7FF66DAF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634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Integral part of sequencing new genomes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B5AA2-E909-784A-8C18-2E7FF66DAF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085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Integral part of sequencing new genomes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B5AA2-E909-784A-8C18-2E7FF66DAF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0855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Or at</a:t>
            </a:r>
            <a:r>
              <a:rPr lang="en-US" baseline="0" dirty="0" smtClean="0"/>
              <a:t> least species for which sequence data exists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B5AA2-E909-784A-8C18-2E7FF66DAF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109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 is a strong tendency for readers to take the tree in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indicating that frogs are more closely related to fishes than humans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are. They are not: both frogs and humans (and birds and lizards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cats) are equally closely related to fishes because as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tetrapods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share a common ancestor to the exclusion of bony fishes.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B5AA2-E909-784A-8C18-2E7FF66DAF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765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Fill</a:t>
            </a:r>
            <a:r>
              <a:rPr lang="en-US" baseline="0" dirty="0" smtClean="0"/>
              <a:t> out the table according to the rules of the algorithm, the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B5AA2-E909-784A-8C18-2E7FF66DAF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9328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E.g., could use </a:t>
            </a:r>
            <a:r>
              <a:rPr lang="en-US" dirty="0" err="1" smtClean="0"/>
              <a:t>marburg</a:t>
            </a:r>
            <a:r>
              <a:rPr lang="en-US" dirty="0" smtClean="0"/>
              <a:t> as </a:t>
            </a:r>
            <a:r>
              <a:rPr lang="en-US" dirty="0" err="1" smtClean="0"/>
              <a:t>outgroup</a:t>
            </a:r>
            <a:r>
              <a:rPr lang="en-US" dirty="0" smtClean="0"/>
              <a:t> for</a:t>
            </a:r>
            <a:r>
              <a:rPr lang="en-US" baseline="0" dirty="0" smtClean="0"/>
              <a:t> a bunch of Ebola </a:t>
            </a:r>
            <a:r>
              <a:rPr lang="en-US" baseline="0" dirty="0" err="1" smtClean="0"/>
              <a:t>seqs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B5AA2-E909-784A-8C18-2E7FF66DAF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8962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E.g., could use </a:t>
            </a:r>
            <a:r>
              <a:rPr lang="en-US" dirty="0" err="1" smtClean="0"/>
              <a:t>marburg</a:t>
            </a:r>
            <a:r>
              <a:rPr lang="en-US" dirty="0" smtClean="0"/>
              <a:t> as </a:t>
            </a:r>
            <a:r>
              <a:rPr lang="en-US" dirty="0" err="1" smtClean="0"/>
              <a:t>outgroup</a:t>
            </a:r>
            <a:r>
              <a:rPr lang="en-US" dirty="0" smtClean="0"/>
              <a:t> for</a:t>
            </a:r>
            <a:r>
              <a:rPr lang="en-US" baseline="0" dirty="0" smtClean="0"/>
              <a:t> a bunch of Ebola </a:t>
            </a:r>
            <a:r>
              <a:rPr lang="en-US" baseline="0" dirty="0" err="1" smtClean="0"/>
              <a:t>seqs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B5AA2-E909-784A-8C18-2E7FF66DAF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8962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E.g., could use </a:t>
            </a:r>
            <a:r>
              <a:rPr lang="en-US" dirty="0" err="1" smtClean="0"/>
              <a:t>marburg</a:t>
            </a:r>
            <a:r>
              <a:rPr lang="en-US" dirty="0" smtClean="0"/>
              <a:t> as </a:t>
            </a:r>
            <a:r>
              <a:rPr lang="en-US" dirty="0" err="1" smtClean="0"/>
              <a:t>outgroup</a:t>
            </a:r>
            <a:r>
              <a:rPr lang="en-US" dirty="0" smtClean="0"/>
              <a:t> for</a:t>
            </a:r>
            <a:r>
              <a:rPr lang="en-US" baseline="0" dirty="0" smtClean="0"/>
              <a:t> a bunch of Ebola </a:t>
            </a:r>
            <a:r>
              <a:rPr lang="en-US" baseline="0" smtClean="0"/>
              <a:t>seqs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B5AA2-E909-784A-8C18-2E7FF66DAF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8962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Learn by doing.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B5AA2-E909-784A-8C18-2E7FF66DAF5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0757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E.g., could use </a:t>
            </a:r>
            <a:r>
              <a:rPr lang="en-US" dirty="0" err="1" smtClean="0"/>
              <a:t>marburg</a:t>
            </a:r>
            <a:r>
              <a:rPr lang="en-US" dirty="0" smtClean="0"/>
              <a:t> as </a:t>
            </a:r>
            <a:r>
              <a:rPr lang="en-US" dirty="0" err="1" smtClean="0"/>
              <a:t>outgroup</a:t>
            </a:r>
            <a:r>
              <a:rPr lang="en-US" dirty="0" smtClean="0"/>
              <a:t> for</a:t>
            </a:r>
            <a:r>
              <a:rPr lang="en-US" baseline="0" dirty="0" smtClean="0"/>
              <a:t> a bunch of Ebola </a:t>
            </a:r>
            <a:r>
              <a:rPr lang="en-US" baseline="0" smtClean="0"/>
              <a:t>seqs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B5AA2-E909-784A-8C18-2E7FF66DAF5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896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N-W: 1970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B5AA2-E909-784A-8C18-2E7FF66DAF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932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B5AA2-E909-784A-8C18-2E7FF66DAF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932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total</a:t>
            </a:r>
            <a:r>
              <a:rPr lang="en-US" baseline="0" dirty="0" smtClean="0"/>
              <a:t> score of this alignment could be higher than the global alignment.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B5AA2-E909-784A-8C18-2E7FF66DAF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932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Reflect probability of observing such a substitution / expected probability, given the frequency of that residue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B5AA2-E909-784A-8C18-2E7FF66DAF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814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NB also + signs in this alignment output</a:t>
            </a:r>
            <a:r>
              <a:rPr lang="en-US" baseline="0" dirty="0" smtClean="0"/>
              <a:t> refer to “similar” residues -&gt; here positives mean positive value in substitution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B5AA2-E909-784A-8C18-2E7FF66DAF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541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DNA matrices are often match/mismatch</a:t>
            </a:r>
            <a:r>
              <a:rPr lang="en-US" baseline="0" dirty="0" smtClean="0"/>
              <a:t> penalties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B5AA2-E909-784A-8C18-2E7FF66DAF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1970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B5AA2-E909-784A-8C18-2E7FF66DAF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814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72689-FD8B-684C-9FE1-7424618F3E85}" type="datetimeFigureOut">
              <a:rPr lang="en-US" smtClean="0"/>
              <a:t>4/21/17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A986F-99D1-F342-9D60-46689CD10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95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72689-FD8B-684C-9FE1-7424618F3E85}" type="datetimeFigureOut">
              <a:rPr lang="en-US" smtClean="0"/>
              <a:t>4/21/17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A986F-99D1-F342-9D60-46689CD10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2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72689-FD8B-684C-9FE1-7424618F3E85}" type="datetimeFigureOut">
              <a:rPr lang="en-US" smtClean="0"/>
              <a:t>4/21/17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A986F-99D1-F342-9D60-46689CD10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971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72689-FD8B-684C-9FE1-7424618F3E85}" type="datetimeFigureOut">
              <a:rPr lang="en-US" smtClean="0"/>
              <a:t>4/21/17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A986F-99D1-F342-9D60-46689CD10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17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72689-FD8B-684C-9FE1-7424618F3E85}" type="datetimeFigureOut">
              <a:rPr lang="en-US" smtClean="0"/>
              <a:t>4/21/17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A986F-99D1-F342-9D60-46689CD10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447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72689-FD8B-684C-9FE1-7424618F3E85}" type="datetimeFigureOut">
              <a:rPr lang="en-US" smtClean="0"/>
              <a:t>4/21/17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A986F-99D1-F342-9D60-46689CD10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48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72689-FD8B-684C-9FE1-7424618F3E85}" type="datetimeFigureOut">
              <a:rPr lang="en-US" smtClean="0"/>
              <a:t>4/21/17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A986F-99D1-F342-9D60-46689CD10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474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72689-FD8B-684C-9FE1-7424618F3E85}" type="datetimeFigureOut">
              <a:rPr lang="en-US" smtClean="0"/>
              <a:t>4/21/17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A986F-99D1-F342-9D60-46689CD10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83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72689-FD8B-684C-9FE1-7424618F3E85}" type="datetimeFigureOut">
              <a:rPr lang="en-US" smtClean="0"/>
              <a:t>4/21/17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A986F-99D1-F342-9D60-46689CD10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176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72689-FD8B-684C-9FE1-7424618F3E85}" type="datetimeFigureOut">
              <a:rPr lang="en-US" smtClean="0"/>
              <a:t>4/21/17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A986F-99D1-F342-9D60-46689CD10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061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72689-FD8B-684C-9FE1-7424618F3E85}" type="datetimeFigureOut">
              <a:rPr lang="en-US" smtClean="0"/>
              <a:t>4/21/17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A986F-99D1-F342-9D60-46689CD10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083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72689-FD8B-684C-9FE1-7424618F3E85}" type="datetimeFigureOut">
              <a:rPr lang="en-US" smtClean="0"/>
              <a:t>4/21/17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A986F-99D1-F342-9D60-46689CD10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069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mailto:Joe.Strecker@colostate.edu" TargetMode="External"/><Relationship Id="rId4" Type="http://schemas.openxmlformats.org/officeDocument/2006/relationships/hyperlink" Target="http://rosalind.info" TargetMode="External"/><Relationship Id="rId5" Type="http://schemas.openxmlformats.org/officeDocument/2006/relationships/hyperlink" Target="http://www.nature.com/nbt/journal/v31/n11/full/nbt.2740.html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hyperlink" Target="mailto:cvmbsComputerHelp@colostate.edu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2667" y="215073"/>
            <a:ext cx="85997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"/>
                <a:cs typeface="Helvetica"/>
              </a:rPr>
              <a:t>Bioinformatics: tools for </a:t>
            </a:r>
            <a:endParaRPr lang="en-US" sz="2800" dirty="0" smtClean="0">
              <a:latin typeface="Helvetica"/>
              <a:cs typeface="Helvetica"/>
            </a:endParaRPr>
          </a:p>
          <a:p>
            <a:r>
              <a:rPr lang="en-US" sz="2800" dirty="0" smtClean="0">
                <a:latin typeface="Helvetica"/>
                <a:cs typeface="Helvetica"/>
              </a:rPr>
              <a:t>understanding virus</a:t>
            </a:r>
            <a:r>
              <a:rPr lang="en-US" sz="2800" dirty="0">
                <a:latin typeface="Helvetica"/>
                <a:cs typeface="Helvetica"/>
              </a:rPr>
              <a:t>-host interactions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2667" y="1511905"/>
            <a:ext cx="7620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MIP 636 – Mechanisms of Viral Infection and Disease</a:t>
            </a:r>
          </a:p>
          <a:p>
            <a:r>
              <a:rPr lang="en-US" sz="2000" dirty="0" smtClean="0">
                <a:latin typeface="Helvetica"/>
                <a:cs typeface="Helvetica"/>
              </a:rPr>
              <a:t>Spring 2017</a:t>
            </a:r>
          </a:p>
          <a:p>
            <a:endParaRPr lang="en-US" sz="2000" dirty="0" smtClean="0">
              <a:latin typeface="Helvetica"/>
              <a:cs typeface="Helvetica"/>
            </a:endParaRPr>
          </a:p>
          <a:p>
            <a:r>
              <a:rPr lang="en-US" sz="2000" dirty="0" smtClean="0">
                <a:latin typeface="Helvetica"/>
                <a:cs typeface="Helvetica"/>
              </a:rPr>
              <a:t>April 21, 2017</a:t>
            </a:r>
            <a:endParaRPr lang="en-US" sz="2000" dirty="0">
              <a:latin typeface="Helvetica"/>
              <a:cs typeface="Helvetica"/>
            </a:endParaRPr>
          </a:p>
          <a:p>
            <a:endParaRPr lang="en-US" sz="2000" dirty="0" smtClean="0">
              <a:latin typeface="Helvetica"/>
              <a:cs typeface="Helvetica"/>
            </a:endParaRPr>
          </a:p>
          <a:p>
            <a:r>
              <a:rPr lang="en-US" sz="2000" dirty="0" smtClean="0">
                <a:latin typeface="Helvetica"/>
                <a:cs typeface="Helvetica"/>
              </a:rPr>
              <a:t>Mark Stenglein</a:t>
            </a:r>
          </a:p>
          <a:p>
            <a:r>
              <a:rPr lang="en-US" sz="2000" dirty="0" err="1" smtClean="0">
                <a:latin typeface="Helvetica"/>
                <a:cs typeface="Helvetica"/>
              </a:rPr>
              <a:t>Mark.Stenglein@colostate.edu</a:t>
            </a:r>
            <a:endParaRPr lang="en-US" sz="2000" dirty="0" smtClean="0">
              <a:latin typeface="Helvetica"/>
              <a:cs typeface="Helvetic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4626427"/>
            <a:ext cx="4257524" cy="19442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856" y="4206198"/>
            <a:ext cx="2505097" cy="229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81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0885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Global alignments find highest scoring path from end-to-end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110" y="1103284"/>
            <a:ext cx="7253111" cy="49266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40964" y="6542331"/>
            <a:ext cx="36030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i="1" dirty="0" smtClean="0">
                <a:latin typeface="Helvetica"/>
                <a:cs typeface="Helvetica"/>
              </a:rPr>
              <a:t>Image: Michael Schatz</a:t>
            </a:r>
          </a:p>
        </p:txBody>
      </p:sp>
    </p:spTree>
    <p:extLst>
      <p:ext uri="{BB962C8B-B14F-4D97-AF65-F5344CB8AC3E}">
        <p14:creationId xmlns:p14="http://schemas.microsoft.com/office/powerpoint/2010/main" val="4061538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08857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Local alignment algorithms find the highest scoring </a:t>
            </a:r>
          </a:p>
          <a:p>
            <a:pPr algn="ctr"/>
            <a:r>
              <a:rPr lang="en-US" sz="2400" dirty="0" smtClean="0">
                <a:latin typeface="Helvetica"/>
                <a:cs typeface="Helvetica"/>
              </a:rPr>
              <a:t>(possibly sub) alignment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40964" y="6542331"/>
            <a:ext cx="36030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i="1" dirty="0" smtClean="0">
                <a:latin typeface="Helvetica"/>
                <a:cs typeface="Helvetica"/>
              </a:rPr>
              <a:t>Images</a:t>
            </a:r>
            <a:r>
              <a:rPr lang="en-US" sz="1000" i="1" dirty="0">
                <a:latin typeface="Helvetica"/>
                <a:cs typeface="Helvetica"/>
              </a:rPr>
              <a:t>: Stephen </a:t>
            </a:r>
            <a:r>
              <a:rPr lang="en-US" sz="1000" i="1" dirty="0" err="1" smtClean="0">
                <a:latin typeface="Helvetica"/>
                <a:cs typeface="Helvetica"/>
              </a:rPr>
              <a:t>Altschul</a:t>
            </a:r>
            <a:r>
              <a:rPr lang="en-US" sz="1000" i="1" dirty="0" smtClean="0">
                <a:latin typeface="Helvetica"/>
                <a:cs typeface="Helvetica"/>
              </a:rPr>
              <a:t> / Michael Schatz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925" y="2059883"/>
            <a:ext cx="8080963" cy="37319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93332" y="5847136"/>
            <a:ext cx="6180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e.g., Smith-Waterman Local Alignment Algorithm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3776" y="1192391"/>
            <a:ext cx="3314230" cy="7434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4292" y="1192391"/>
            <a:ext cx="447906" cy="69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47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08857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Scoring matrices, e.g. BLOSUM, calculated from observed substitution patterns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71" y="939854"/>
            <a:ext cx="7939852" cy="595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82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08857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Gap penalties reflect the fact that insertions and deletions typically involve &gt;1 base or codon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3048"/>
            <a:ext cx="9144000" cy="42051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777" y="4705772"/>
            <a:ext cx="3291921" cy="187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487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08857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Different scoring parameters will produce different optimal alignments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889" y="1497660"/>
            <a:ext cx="3302000" cy="1968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078" y="3795418"/>
            <a:ext cx="4330700" cy="2463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1593" y="1678281"/>
            <a:ext cx="26289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70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A global pairwise alignment could answer the question</a:t>
            </a:r>
            <a:r>
              <a:rPr lang="en-US" sz="2000" dirty="0">
                <a:latin typeface="Helvetica"/>
                <a:cs typeface="Helvetica"/>
              </a:rPr>
              <a:t>, </a:t>
            </a:r>
            <a:r>
              <a:rPr lang="en-US" sz="2000" dirty="0" smtClean="0">
                <a:latin typeface="Helvetica"/>
                <a:cs typeface="Helvetica"/>
              </a:rPr>
              <a:t>e.g., </a:t>
            </a:r>
            <a:r>
              <a:rPr lang="en-US" sz="2000" dirty="0">
                <a:latin typeface="Helvetica"/>
                <a:cs typeface="Helvetica"/>
              </a:rPr>
              <a:t>how similar is an </a:t>
            </a:r>
            <a:r>
              <a:rPr lang="en-US" sz="2000" dirty="0" err="1" smtClean="0">
                <a:latin typeface="Helvetica"/>
                <a:cs typeface="Helvetica"/>
              </a:rPr>
              <a:t>ebolavirus</a:t>
            </a:r>
            <a:r>
              <a:rPr lang="en-US" sz="2000" dirty="0" smtClean="0">
                <a:latin typeface="Helvetica"/>
                <a:cs typeface="Helvetica"/>
              </a:rPr>
              <a:t> </a:t>
            </a:r>
            <a:r>
              <a:rPr lang="en-US" sz="2000" dirty="0">
                <a:latin typeface="Helvetica"/>
                <a:cs typeface="Helvetica"/>
              </a:rPr>
              <a:t>strain from the current outbreak to </a:t>
            </a:r>
            <a:r>
              <a:rPr lang="en-US" sz="2000" dirty="0" smtClean="0">
                <a:latin typeface="Helvetica"/>
                <a:cs typeface="Helvetica"/>
              </a:rPr>
              <a:t>a 1976 </a:t>
            </a:r>
            <a:r>
              <a:rPr lang="en-US" sz="2000" dirty="0">
                <a:latin typeface="Helvetica"/>
                <a:cs typeface="Helvetica"/>
              </a:rPr>
              <a:t>isolate?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414" y="1213555"/>
            <a:ext cx="4275599" cy="55315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93185" y="6488499"/>
            <a:ext cx="1862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>
                <a:latin typeface="Helvetica"/>
                <a:cs typeface="Helvetica"/>
              </a:rPr>
              <a:t>map: </a:t>
            </a:r>
            <a:r>
              <a:rPr lang="en-US" sz="1200" i="1" dirty="0" err="1" smtClean="0">
                <a:latin typeface="Helvetica"/>
                <a:cs typeface="Helvetica"/>
              </a:rPr>
              <a:t>CDC.gov</a:t>
            </a:r>
            <a:endParaRPr lang="en-US" sz="1200" i="1" dirty="0" smtClean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03233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0885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Global alignment (Needleman-</a:t>
            </a:r>
            <a:r>
              <a:rPr lang="en-US" sz="2000" dirty="0" err="1" smtClean="0">
                <a:latin typeface="Helvetica"/>
                <a:cs typeface="Helvetica"/>
              </a:rPr>
              <a:t>Wunsch</a:t>
            </a:r>
            <a:r>
              <a:rPr lang="en-US" sz="2000" dirty="0" smtClean="0">
                <a:latin typeface="Helvetica"/>
                <a:cs typeface="Helvetica"/>
              </a:rPr>
              <a:t>) of 2 Zaire </a:t>
            </a:r>
            <a:r>
              <a:rPr lang="en-US" sz="2000" dirty="0" err="1" smtClean="0">
                <a:latin typeface="Helvetica"/>
                <a:cs typeface="Helvetica"/>
              </a:rPr>
              <a:t>ebolavirus</a:t>
            </a:r>
            <a:r>
              <a:rPr lang="en-US" sz="2000" dirty="0" smtClean="0">
                <a:latin typeface="Helvetica"/>
                <a:cs typeface="Helvetica"/>
              </a:rPr>
              <a:t> </a:t>
            </a:r>
            <a:r>
              <a:rPr lang="en-US" sz="2000" dirty="0" err="1" smtClean="0">
                <a:latin typeface="Helvetica"/>
                <a:cs typeface="Helvetica"/>
              </a:rPr>
              <a:t>seqs</a:t>
            </a:r>
            <a:r>
              <a:rPr lang="en-US" sz="2000" dirty="0" smtClean="0">
                <a:latin typeface="Helvetica"/>
                <a:cs typeface="Helvetica"/>
              </a:rPr>
              <a:t> (1977 vs. 2014)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93185" y="6488499"/>
            <a:ext cx="1862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>
                <a:latin typeface="Helvetica"/>
                <a:cs typeface="Helvetica"/>
              </a:rPr>
              <a:t>map: </a:t>
            </a:r>
            <a:r>
              <a:rPr lang="en-US" sz="1200" i="1" dirty="0" err="1" smtClean="0">
                <a:latin typeface="Helvetica"/>
                <a:cs typeface="Helvetica"/>
              </a:rPr>
              <a:t>CDC.gov</a:t>
            </a:r>
            <a:endParaRPr lang="en-US" sz="1200" i="1" dirty="0" smtClean="0">
              <a:latin typeface="Helvetica"/>
              <a:cs typeface="Helvetic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1267178"/>
            <a:ext cx="8636000" cy="42545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5136444" y="1730963"/>
            <a:ext cx="460963" cy="254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224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08857"/>
            <a:ext cx="9144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Local alignments are often used in the context of alignment-based database search tools, e.g. BLAST = </a:t>
            </a:r>
            <a:r>
              <a:rPr lang="en-US" sz="2000" b="1" dirty="0" smtClean="0">
                <a:latin typeface="Helvetica"/>
                <a:cs typeface="Helvetica"/>
              </a:rPr>
              <a:t>B</a:t>
            </a:r>
            <a:r>
              <a:rPr lang="en-US" sz="2000" dirty="0" smtClean="0">
                <a:latin typeface="Helvetica"/>
                <a:cs typeface="Helvetica"/>
              </a:rPr>
              <a:t>asic </a:t>
            </a:r>
            <a:r>
              <a:rPr lang="en-US" sz="2000" b="1" dirty="0" smtClean="0">
                <a:latin typeface="Helvetica"/>
                <a:cs typeface="Helvetica"/>
              </a:rPr>
              <a:t>L</a:t>
            </a:r>
            <a:r>
              <a:rPr lang="en-US" sz="2000" dirty="0" smtClean="0">
                <a:latin typeface="Helvetica"/>
                <a:cs typeface="Helvetica"/>
              </a:rPr>
              <a:t>ocal </a:t>
            </a:r>
            <a:r>
              <a:rPr lang="en-US" sz="2000" b="1" dirty="0" smtClean="0">
                <a:latin typeface="Helvetica"/>
                <a:cs typeface="Helvetica"/>
              </a:rPr>
              <a:t>A</a:t>
            </a:r>
            <a:r>
              <a:rPr lang="en-US" sz="2000" dirty="0" smtClean="0">
                <a:latin typeface="Helvetica"/>
                <a:cs typeface="Helvetica"/>
              </a:rPr>
              <a:t>lignment </a:t>
            </a:r>
            <a:r>
              <a:rPr lang="en-US" sz="2000" b="1" dirty="0" smtClean="0">
                <a:latin typeface="Helvetica"/>
                <a:cs typeface="Helvetica"/>
              </a:rPr>
              <a:t>S</a:t>
            </a:r>
            <a:r>
              <a:rPr lang="en-US" sz="2000" dirty="0" smtClean="0">
                <a:latin typeface="Helvetica"/>
                <a:cs typeface="Helvetica"/>
              </a:rPr>
              <a:t>earch </a:t>
            </a:r>
            <a:r>
              <a:rPr lang="en-US" sz="2000" b="1" dirty="0" smtClean="0">
                <a:latin typeface="Helvetica"/>
                <a:cs typeface="Helvetica"/>
              </a:rPr>
              <a:t>T</a:t>
            </a:r>
            <a:r>
              <a:rPr lang="en-US" sz="2000" dirty="0" smtClean="0">
                <a:latin typeface="Helvetica"/>
                <a:cs typeface="Helvetica"/>
              </a:rPr>
              <a:t>ool</a:t>
            </a:r>
          </a:p>
          <a:p>
            <a:endParaRPr lang="en-US" sz="2000" dirty="0">
              <a:latin typeface="Helvetica"/>
              <a:cs typeface="Helvetica"/>
            </a:endParaRPr>
          </a:p>
          <a:p>
            <a:r>
              <a:rPr lang="en-US" dirty="0" smtClean="0">
                <a:latin typeface="Helvetica"/>
                <a:cs typeface="Helvetica"/>
              </a:rPr>
              <a:t>In this situation, you have a sequence, and want to identify the most similar sequences in a database of other sequences</a:t>
            </a:r>
          </a:p>
          <a:p>
            <a:endParaRPr lang="en-US" dirty="0">
              <a:latin typeface="Helvetica"/>
              <a:cs typeface="Helvetica"/>
            </a:endParaRPr>
          </a:p>
          <a:p>
            <a:r>
              <a:rPr lang="en-US" dirty="0" smtClean="0">
                <a:latin typeface="Helvetica"/>
                <a:cs typeface="Helvetica"/>
              </a:rPr>
              <a:t>For example, you isolate a new virus in culture and use next gen sequencing to obtain what you think is a viral sequence.  What kind of virus is it?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0519" y="4371774"/>
            <a:ext cx="83725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&gt;</a:t>
            </a:r>
            <a:r>
              <a:rPr lang="en-US" dirty="0" err="1">
                <a:latin typeface="Courier"/>
                <a:cs typeface="Courier"/>
              </a:rPr>
              <a:t>mystery_sequence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GAGGGCAGACTGTGAATCCGATAATCAGGAGGTTGATGTGGCCATGGGAACAAGTGGCGAAAGTCACGGGATTCATGATGACTGACGTGTCAACATACGCACAGCAGAAGGTTTTACGAGAGAAAGTGGACACGTACGTAGAGGAGCCTGACCATCGCATGAAGCAGATTAACAGACAACTTGCTCTCTTCATTGCAGGA</a:t>
            </a:r>
            <a:endParaRPr lang="en-US" dirty="0"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851" y="2779569"/>
            <a:ext cx="1872074" cy="14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64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0885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BLAST is based on local </a:t>
            </a:r>
            <a:r>
              <a:rPr lang="en-US" sz="2000" dirty="0" smtClean="0">
                <a:latin typeface="Helvetica"/>
                <a:cs typeface="Helvetica"/>
              </a:rPr>
              <a:t>alignments</a:t>
            </a:r>
            <a:endParaRPr lang="en-US" sz="2000" dirty="0" smtClean="0">
              <a:latin typeface="Helvetica"/>
              <a:cs typeface="Helvetica"/>
            </a:endParaRPr>
          </a:p>
          <a:p>
            <a:r>
              <a:rPr lang="en-US" sz="2000" dirty="0" smtClean="0">
                <a:latin typeface="Helvetica"/>
                <a:cs typeface="Helvetica"/>
              </a:rPr>
              <a:t>Like many </a:t>
            </a:r>
            <a:r>
              <a:rPr lang="en-US" sz="2000" dirty="0" smtClean="0">
                <a:latin typeface="Helvetica"/>
                <a:cs typeface="Helvetica"/>
              </a:rPr>
              <a:t>search algorithms</a:t>
            </a:r>
            <a:r>
              <a:rPr lang="en-US" sz="2000" dirty="0" smtClean="0">
                <a:latin typeface="Helvetica"/>
                <a:cs typeface="Helvetica"/>
              </a:rPr>
              <a:t>, it uses a pre-built index of the search database</a:t>
            </a:r>
          </a:p>
        </p:txBody>
      </p:sp>
      <p:sp>
        <p:nvSpPr>
          <p:cNvPr id="2" name="Rectangle 1"/>
          <p:cNvSpPr/>
          <p:nvPr/>
        </p:nvSpPr>
        <p:spPr>
          <a:xfrm>
            <a:off x="404518" y="1156428"/>
            <a:ext cx="77799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&gt;</a:t>
            </a:r>
            <a:r>
              <a:rPr lang="en-US" dirty="0" err="1">
                <a:latin typeface="Courier"/>
                <a:cs typeface="Courier"/>
              </a:rPr>
              <a:t>mystery_sequence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GAGGGCAGACTGTGAATCCGATAATCAGGAGGTTGATGTGGCCATGGGAACAAGT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98592" y="1802759"/>
            <a:ext cx="137348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49111" y="1915648"/>
            <a:ext cx="137348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99630" y="2047352"/>
            <a:ext cx="137348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25406" y="2198582"/>
            <a:ext cx="4242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Break query sequence into “words”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068478" y="4152936"/>
            <a:ext cx="1569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GAGGGCAGAC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9774" y="3096976"/>
            <a:ext cx="4242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Index tells you location of word in database sequences 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762963" y="3715674"/>
            <a:ext cx="959552" cy="5644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762963" y="3932045"/>
            <a:ext cx="1034815" cy="3668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762963" y="4280119"/>
            <a:ext cx="1034815" cy="18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762963" y="4325275"/>
            <a:ext cx="959552" cy="1969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762963" y="4325275"/>
            <a:ext cx="837259" cy="528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061185" y="3984726"/>
            <a:ext cx="276577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061185" y="3730726"/>
            <a:ext cx="353718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061185" y="4280119"/>
            <a:ext cx="380059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061185" y="4569305"/>
            <a:ext cx="288807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061185" y="4853970"/>
            <a:ext cx="98777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98592" y="5405667"/>
            <a:ext cx="7450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‘seed’ alignments are extended, and those scoring sufficiently high are reported 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5334000" y="3984726"/>
            <a:ext cx="460963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794963" y="3730726"/>
            <a:ext cx="460963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604000" y="4280121"/>
            <a:ext cx="460963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719703" y="4578715"/>
            <a:ext cx="460963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5550370" y="4832715"/>
            <a:ext cx="460963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600222" y="6120235"/>
            <a:ext cx="380059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143037" y="6120237"/>
            <a:ext cx="460963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6679259" y="6028579"/>
            <a:ext cx="3857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5689600" y="6028579"/>
            <a:ext cx="45343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40741" y="2185712"/>
            <a:ext cx="137348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334000" y="3252494"/>
            <a:ext cx="2972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Helvetica"/>
                <a:cs typeface="Helvetica"/>
              </a:rPr>
              <a:t>db</a:t>
            </a:r>
            <a:r>
              <a:rPr lang="en-US" dirty="0" smtClean="0">
                <a:latin typeface="Helvetica"/>
                <a:cs typeface="Helvetica"/>
              </a:rPr>
              <a:t> </a:t>
            </a:r>
            <a:r>
              <a:rPr lang="en-US" dirty="0" err="1" smtClean="0">
                <a:latin typeface="Helvetica"/>
                <a:cs typeface="Helvetica"/>
              </a:rPr>
              <a:t>seqs</a:t>
            </a:r>
            <a:r>
              <a:rPr lang="en-US" dirty="0" smtClean="0">
                <a:latin typeface="Helvetica"/>
                <a:cs typeface="Helvetica"/>
              </a:rPr>
              <a:t> containing word</a:t>
            </a:r>
          </a:p>
        </p:txBody>
      </p:sp>
    </p:spTree>
    <p:extLst>
      <p:ext uri="{BB962C8B-B14F-4D97-AF65-F5344CB8AC3E}">
        <p14:creationId xmlns:p14="http://schemas.microsoft.com/office/powerpoint/2010/main" val="350834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300"/>
            <a:ext cx="9144000" cy="611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71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0885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What will we be covering today?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5111" y="978370"/>
            <a:ext cx="859837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>
                <a:latin typeface="Helvetica"/>
                <a:cs typeface="Helvetica"/>
              </a:rPr>
              <a:t>A couple fundamental concepts in depth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AutoNum type="arabicParenR"/>
            </a:pPr>
            <a:endParaRPr lang="en-US" sz="2000" dirty="0" smtClean="0">
              <a:latin typeface="Helvetica"/>
              <a:cs typeface="Helvetica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Sequence </a:t>
            </a:r>
            <a:r>
              <a:rPr lang="en-US" sz="2000" b="1" dirty="0" smtClean="0">
                <a:latin typeface="Helvetica"/>
                <a:cs typeface="Helvetica"/>
              </a:rPr>
              <a:t>alignments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AutoNum type="arabicParenR"/>
            </a:pPr>
            <a:endParaRPr lang="en-US" sz="2000" dirty="0" smtClean="0">
              <a:latin typeface="Helvetica"/>
              <a:cs typeface="Helvetica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b="1" dirty="0" smtClean="0">
                <a:latin typeface="Helvetica"/>
                <a:cs typeface="Helvetica"/>
              </a:rPr>
              <a:t>Phylogenies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en-US" sz="2000" dirty="0" smtClean="0">
              <a:latin typeface="Helvetica"/>
              <a:cs typeface="Helvetica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000" dirty="0">
              <a:latin typeface="Helvetica"/>
              <a:cs typeface="Helvetica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000" dirty="0" smtClean="0">
              <a:latin typeface="Helvetica"/>
              <a:cs typeface="Helvetica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>
                <a:latin typeface="Helvetica"/>
                <a:cs typeface="Helvetica"/>
              </a:rPr>
              <a:t>Including a tour of some specific applications/examples related to virology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000" dirty="0" smtClean="0">
              <a:latin typeface="Helvetica"/>
              <a:cs typeface="Helvetica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>
                <a:latin typeface="Helvetica"/>
                <a:cs typeface="Helvetica"/>
              </a:rPr>
              <a:t>A cool paper that uses these techniques and addresses some Big Picture Biology questions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48359"/>
          <a:stretch/>
        </p:blipFill>
        <p:spPr>
          <a:xfrm>
            <a:off x="4502976" y="1683925"/>
            <a:ext cx="3247311" cy="9877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073" y="2784592"/>
            <a:ext cx="1542008" cy="126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081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0885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BLAST variants have different applications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926" y="1396320"/>
            <a:ext cx="7488296" cy="392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64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674"/>
            <a:ext cx="9144000" cy="48647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33462"/>
            <a:ext cx="9144000" cy="1687871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 flipV="1">
            <a:off x="940741" y="244593"/>
            <a:ext cx="282222" cy="33866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243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Alignment to a reference sequence (“mapping”) is another commonly used alignment-based method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037" y="2681440"/>
            <a:ext cx="3936306" cy="30849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8074" y="1178764"/>
            <a:ext cx="39699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In this case you have a sequences (e.g. from NGS) and you want to know where in the reference sequence does it derive (where does it best align). 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794000" y="3762963"/>
            <a:ext cx="85607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794000" y="3979333"/>
            <a:ext cx="85607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794000" y="4223926"/>
            <a:ext cx="85607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794000" y="4449703"/>
            <a:ext cx="85607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794000" y="4666074"/>
            <a:ext cx="85607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794000" y="4910666"/>
            <a:ext cx="85607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715926" y="3167461"/>
            <a:ext cx="1288815" cy="5955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715926" y="3167461"/>
            <a:ext cx="1881481" cy="8118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715926" y="3167461"/>
            <a:ext cx="3810000" cy="10564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715926" y="3979333"/>
            <a:ext cx="1975555" cy="4703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715926" y="4666074"/>
            <a:ext cx="13546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715926" y="4910666"/>
            <a:ext cx="1881481" cy="4233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715926" y="3979333"/>
            <a:ext cx="3612444" cy="4703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715926" y="4459111"/>
            <a:ext cx="1881481" cy="1222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6369" y="5530554"/>
            <a:ext cx="3902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Tools: Bowtie2, BWA, </a:t>
            </a:r>
            <a:r>
              <a:rPr lang="en-US" dirty="0" err="1" smtClean="0">
                <a:latin typeface="Helvetica"/>
                <a:cs typeface="Helvetica"/>
              </a:rPr>
              <a:t>gsnap</a:t>
            </a:r>
            <a:r>
              <a:rPr lang="en-US" dirty="0" smtClean="0">
                <a:latin typeface="Helvetica"/>
                <a:cs typeface="Helvetica"/>
              </a:rPr>
              <a:t>, etc. </a:t>
            </a:r>
          </a:p>
          <a:p>
            <a:endParaRPr lang="en-US" dirty="0">
              <a:latin typeface="Helvetica"/>
              <a:cs typeface="Helvetica"/>
            </a:endParaRPr>
          </a:p>
          <a:p>
            <a:r>
              <a:rPr lang="en-US" dirty="0" smtClean="0">
                <a:latin typeface="Helvetica"/>
                <a:cs typeface="Helvetica"/>
              </a:rPr>
              <a:t>Mapping tools using clever indexing schemes to run really fast</a:t>
            </a:r>
          </a:p>
        </p:txBody>
      </p:sp>
    </p:spTree>
    <p:extLst>
      <p:ext uri="{BB962C8B-B14F-4D97-AF65-F5344CB8AC3E}">
        <p14:creationId xmlns:p14="http://schemas.microsoft.com/office/powerpoint/2010/main" val="3598399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08857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Mapping like this is used in a variety of different methods, such as gene expression analysis (RNA-</a:t>
            </a:r>
            <a:r>
              <a:rPr lang="en-US" sz="2400" dirty="0" err="1" smtClean="0">
                <a:latin typeface="Helvetica"/>
                <a:cs typeface="Helvetica"/>
              </a:rPr>
              <a:t>Seq</a:t>
            </a:r>
            <a:r>
              <a:rPr lang="en-US" sz="2400" dirty="0" smtClean="0">
                <a:latin typeface="Helvetica"/>
                <a:cs typeface="Helvetica"/>
              </a:rPr>
              <a:t>), and variant detection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2339" r="51173"/>
          <a:stretch/>
        </p:blipFill>
        <p:spPr>
          <a:xfrm>
            <a:off x="5710531" y="1740369"/>
            <a:ext cx="1692863" cy="43974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81" y="1365015"/>
            <a:ext cx="3886200" cy="4660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28815" y="6571593"/>
            <a:ext cx="5315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 err="1">
                <a:latin typeface="Helvetica"/>
                <a:cs typeface="Helvetica"/>
              </a:rPr>
              <a:t>Zeng</a:t>
            </a:r>
            <a:r>
              <a:rPr lang="en-US" sz="1200" i="1" dirty="0">
                <a:latin typeface="Helvetica"/>
                <a:cs typeface="Helvetica"/>
              </a:rPr>
              <a:t> &amp; </a:t>
            </a:r>
            <a:r>
              <a:rPr lang="en-US" sz="1200" i="1" dirty="0" err="1">
                <a:latin typeface="Helvetica"/>
                <a:cs typeface="Helvetica"/>
              </a:rPr>
              <a:t>Mortazavi</a:t>
            </a:r>
            <a:r>
              <a:rPr lang="en-US" sz="1200" i="1" dirty="0">
                <a:latin typeface="Helvetica"/>
                <a:cs typeface="Helvetica"/>
              </a:rPr>
              <a:t> (2012) Nature Immun.</a:t>
            </a:r>
            <a:endParaRPr lang="en-US" sz="1200" i="1" dirty="0" smtClean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796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6400"/>
            <a:ext cx="9144000" cy="34861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28815" y="6571593"/>
            <a:ext cx="5315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 err="1" smtClean="0">
                <a:latin typeface="Helvetica"/>
                <a:cs typeface="Helvetica"/>
              </a:rPr>
              <a:t>Herfst</a:t>
            </a:r>
            <a:r>
              <a:rPr lang="en-US" sz="1200" i="1" dirty="0" smtClean="0">
                <a:latin typeface="Helvetica"/>
                <a:cs typeface="Helvetica"/>
              </a:rPr>
              <a:t> et al (2013) Science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08857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What variants are associated with airborne transmission of </a:t>
            </a:r>
          </a:p>
          <a:p>
            <a:pPr algn="ctr"/>
            <a:r>
              <a:rPr lang="en-US" sz="2400" dirty="0" smtClean="0">
                <a:latin typeface="Helvetica"/>
                <a:cs typeface="Helvetica"/>
              </a:rPr>
              <a:t>avian H5N1 in ferrets?</a:t>
            </a:r>
          </a:p>
        </p:txBody>
      </p:sp>
    </p:spTree>
    <p:extLst>
      <p:ext uri="{BB962C8B-B14F-4D97-AF65-F5344CB8AC3E}">
        <p14:creationId xmlns:p14="http://schemas.microsoft.com/office/powerpoint/2010/main" val="2210571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600" y="1051748"/>
            <a:ext cx="5130800" cy="5130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08857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De novo assembly is another important alignment-based approach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28815" y="6571593"/>
            <a:ext cx="5315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latin typeface="Helvetica"/>
                <a:cs typeface="Helvetica"/>
              </a:rPr>
              <a:t>Image: Sven-Eric </a:t>
            </a:r>
            <a:r>
              <a:rPr lang="en-US" sz="1200" i="1" dirty="0" err="1">
                <a:latin typeface="Helvetica"/>
                <a:cs typeface="Helvetica"/>
              </a:rPr>
              <a:t>Schelhorn</a:t>
            </a:r>
            <a:r>
              <a:rPr lang="en-US" sz="1200" i="1" dirty="0">
                <a:latin typeface="Helvetica"/>
                <a:cs typeface="Helvetica"/>
              </a:rPr>
              <a:t> </a:t>
            </a:r>
            <a:endParaRPr lang="en-US" sz="1200" i="1" dirty="0" smtClean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210571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08857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De novo assemblers use overlap between short sequences to recreate the long sequences from which they derive</a:t>
            </a:r>
            <a:endParaRPr lang="en-US" sz="2400" dirty="0" smtClean="0">
              <a:latin typeface="Helvetica"/>
              <a:cs typeface="Helvetic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54731" y="6417704"/>
            <a:ext cx="5315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 err="1" smtClean="0">
                <a:latin typeface="Helvetica"/>
                <a:cs typeface="Helvetica"/>
              </a:rPr>
              <a:t>Sohn</a:t>
            </a:r>
            <a:r>
              <a:rPr lang="en-US" sz="1400" i="1" dirty="0" smtClean="0">
                <a:latin typeface="Helvetica"/>
                <a:cs typeface="Helvetica"/>
              </a:rPr>
              <a:t> &amp; Nam, Briefs in Bioinformatics (2016)</a:t>
            </a:r>
            <a:endParaRPr lang="en-US" sz="1400" i="1" dirty="0" smtClean="0">
              <a:latin typeface="Helvetica"/>
              <a:cs typeface="Helvetic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5816"/>
            <a:ext cx="9144000" cy="233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10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0885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Multiple Sequence Alignments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28815" y="6571593"/>
            <a:ext cx="5315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 err="1" smtClean="0">
                <a:latin typeface="Helvetica"/>
                <a:cs typeface="Helvetica"/>
              </a:rPr>
              <a:t>Nga</a:t>
            </a:r>
            <a:r>
              <a:rPr lang="en-US" sz="1200" i="1" dirty="0" smtClean="0">
                <a:latin typeface="Helvetica"/>
                <a:cs typeface="Helvetica"/>
              </a:rPr>
              <a:t> et al (2011) </a:t>
            </a:r>
            <a:r>
              <a:rPr lang="en-US" sz="1200" i="1" dirty="0" err="1" smtClean="0">
                <a:latin typeface="Helvetica"/>
                <a:cs typeface="Helvetica"/>
              </a:rPr>
              <a:t>PLoS</a:t>
            </a:r>
            <a:r>
              <a:rPr lang="en-US" sz="1200" i="1" dirty="0" smtClean="0">
                <a:latin typeface="Helvetica"/>
                <a:cs typeface="Helvetica"/>
              </a:rPr>
              <a:t> Pathogens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0584"/>
            <a:ext cx="9144000" cy="37439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3111" y="1015944"/>
            <a:ext cx="6848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"/>
                <a:cs typeface="Helvetica"/>
              </a:rPr>
              <a:t>MSA of the </a:t>
            </a:r>
            <a:r>
              <a:rPr lang="en-US" sz="1600" dirty="0" err="1" smtClean="0">
                <a:latin typeface="Helvetica"/>
                <a:cs typeface="Helvetica"/>
              </a:rPr>
              <a:t>ExoN</a:t>
            </a:r>
            <a:r>
              <a:rPr lang="en-US" sz="1600" dirty="0" smtClean="0">
                <a:latin typeface="Helvetica"/>
                <a:cs typeface="Helvetica"/>
              </a:rPr>
              <a:t> domain of 6 </a:t>
            </a:r>
            <a:r>
              <a:rPr lang="en-US" sz="1600" dirty="0" err="1" smtClean="0">
                <a:latin typeface="Helvetica"/>
                <a:cs typeface="Helvetica"/>
              </a:rPr>
              <a:t>nidoviruses</a:t>
            </a:r>
            <a:endParaRPr lang="en-US" sz="1600" dirty="0" smtClean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25617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28815" y="6571593"/>
            <a:ext cx="5315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 err="1" smtClean="0">
                <a:latin typeface="Helvetica"/>
                <a:cs typeface="Helvetica"/>
              </a:rPr>
              <a:t>Lauber</a:t>
            </a:r>
            <a:r>
              <a:rPr lang="en-US" sz="1200" i="1" dirty="0" smtClean="0">
                <a:latin typeface="Helvetica"/>
                <a:cs typeface="Helvetica"/>
              </a:rPr>
              <a:t> et al (2013) </a:t>
            </a:r>
            <a:r>
              <a:rPr lang="en-US" sz="1200" i="1" dirty="0" err="1" smtClean="0">
                <a:latin typeface="Helvetica"/>
                <a:cs typeface="Helvetica"/>
              </a:rPr>
              <a:t>PLoS</a:t>
            </a:r>
            <a:r>
              <a:rPr lang="en-US" sz="1200" i="1" dirty="0" smtClean="0">
                <a:latin typeface="Helvetica"/>
                <a:cs typeface="Helvetica"/>
              </a:rPr>
              <a:t> Pathogens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7807"/>
            <a:ext cx="9144000" cy="39882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3111" y="141055"/>
            <a:ext cx="684859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Helvetica"/>
                <a:cs typeface="Helvetica"/>
              </a:rPr>
              <a:t>Mesoniviruses</a:t>
            </a:r>
            <a:r>
              <a:rPr lang="en-US" sz="1600" dirty="0" smtClean="0">
                <a:latin typeface="Helvetica"/>
                <a:cs typeface="Helvetica"/>
              </a:rPr>
              <a:t> have putatively active </a:t>
            </a:r>
            <a:r>
              <a:rPr lang="en-US" sz="1600" dirty="0" err="1" smtClean="0">
                <a:latin typeface="Helvetica"/>
                <a:cs typeface="Helvetica"/>
              </a:rPr>
              <a:t>ExoN</a:t>
            </a:r>
            <a:r>
              <a:rPr lang="en-US" sz="1600" dirty="0" smtClean="0">
                <a:latin typeface="Helvetica"/>
                <a:cs typeface="Helvetica"/>
              </a:rPr>
              <a:t> domains in their </a:t>
            </a:r>
            <a:r>
              <a:rPr lang="en-US" sz="1600" dirty="0" err="1" smtClean="0">
                <a:latin typeface="Helvetica"/>
                <a:cs typeface="Helvetica"/>
              </a:rPr>
              <a:t>polyproteins</a:t>
            </a:r>
            <a:endParaRPr lang="en-US" sz="1600" dirty="0" smtClean="0">
              <a:latin typeface="Helvetica"/>
              <a:cs typeface="Helvetica"/>
            </a:endParaRPr>
          </a:p>
          <a:p>
            <a:pPr algn="ctr"/>
            <a:r>
              <a:rPr lang="en-US" sz="1600" dirty="0">
                <a:latin typeface="Helvetica"/>
                <a:cs typeface="Helvetica"/>
              </a:rPr>
              <a:t>–</a:t>
            </a:r>
            <a:r>
              <a:rPr lang="en-US" sz="1600" dirty="0" smtClean="0">
                <a:latin typeface="Helvetica"/>
                <a:cs typeface="Helvetica"/>
              </a:rPr>
              <a:t>–&gt; important for maintenance of long RNA genomes?</a:t>
            </a:r>
          </a:p>
        </p:txBody>
      </p:sp>
    </p:spTree>
    <p:extLst>
      <p:ext uri="{BB962C8B-B14F-4D97-AF65-F5344CB8AC3E}">
        <p14:creationId xmlns:p14="http://schemas.microsoft.com/office/powerpoint/2010/main" val="1419519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08857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Importantly, multiple sequence alignments are the input to </a:t>
            </a:r>
          </a:p>
          <a:p>
            <a:pPr algn="ctr"/>
            <a:r>
              <a:rPr lang="en-US" sz="2400" dirty="0" smtClean="0">
                <a:latin typeface="Helvetica"/>
                <a:cs typeface="Helvetica"/>
              </a:rPr>
              <a:t>tree-building algorithms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28815" y="6571593"/>
            <a:ext cx="5315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 smtClean="0">
                <a:latin typeface="Helvetica"/>
                <a:cs typeface="Helvetica"/>
              </a:rPr>
              <a:t>Phylogeny: Andrew </a:t>
            </a:r>
            <a:r>
              <a:rPr lang="en-US" sz="1200" i="1" dirty="0" err="1" smtClean="0">
                <a:latin typeface="Helvetica"/>
                <a:cs typeface="Helvetica"/>
              </a:rPr>
              <a:t>Rambaut</a:t>
            </a:r>
            <a:endParaRPr lang="en-US" sz="1200" i="1" dirty="0" smtClean="0">
              <a:latin typeface="Helvetica"/>
              <a:cs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11" y="2342444"/>
            <a:ext cx="4102328" cy="25047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1" y="2020801"/>
            <a:ext cx="3696106" cy="3021567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4534370" y="3527778"/>
            <a:ext cx="7808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193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08857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One of the main reasons we care about alignments is because s</a:t>
            </a:r>
            <a:r>
              <a:rPr lang="en-US" sz="2400" dirty="0" smtClean="0">
                <a:latin typeface="Helvetica"/>
                <a:cs typeface="Helvetica"/>
              </a:rPr>
              <a:t>equence </a:t>
            </a:r>
            <a:r>
              <a:rPr lang="en-US" sz="2400" dirty="0">
                <a:latin typeface="Helvetica"/>
                <a:cs typeface="Helvetica"/>
              </a:rPr>
              <a:t>similarity implies shared evolutionary </a:t>
            </a:r>
            <a:r>
              <a:rPr lang="en-US" sz="2400" dirty="0" smtClean="0">
                <a:latin typeface="Helvetica"/>
                <a:cs typeface="Helvetica"/>
              </a:rPr>
              <a:t>history 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26074" y="1095205"/>
            <a:ext cx="45531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"/>
                <a:cs typeface="Helvetica"/>
              </a:rPr>
              <a:t>Alignment of </a:t>
            </a:r>
            <a:r>
              <a:rPr lang="en-US" sz="1600" dirty="0" err="1" smtClean="0">
                <a:latin typeface="Helvetica"/>
                <a:cs typeface="Helvetica"/>
              </a:rPr>
              <a:t>RdRps</a:t>
            </a:r>
            <a:r>
              <a:rPr lang="en-US" sz="1600" dirty="0" smtClean="0">
                <a:latin typeface="Helvetica"/>
                <a:cs typeface="Helvetica"/>
              </a:rPr>
              <a:t> of WEEV and EEEV</a:t>
            </a:r>
            <a:endParaRPr lang="en-US" sz="1600" dirty="0" smtClean="0">
              <a:latin typeface="Helvetica"/>
              <a:cs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916" y="1433759"/>
            <a:ext cx="6582833" cy="499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23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0885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Phylogenies depict inferred evolutionary relationships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3" y="814585"/>
            <a:ext cx="6932254" cy="56671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185" y="6250870"/>
            <a:ext cx="5315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 smtClean="0">
                <a:latin typeface="Helvetica"/>
                <a:cs typeface="Helvetica"/>
              </a:rPr>
              <a:t>Phylogeny: Andrew </a:t>
            </a:r>
            <a:r>
              <a:rPr lang="en-US" sz="1200" i="1" dirty="0" err="1" smtClean="0">
                <a:latin typeface="Helvetica"/>
                <a:cs typeface="Helvetica"/>
              </a:rPr>
              <a:t>Rambaut</a:t>
            </a:r>
            <a:endParaRPr lang="en-US" sz="1200" i="1" dirty="0" smtClean="0">
              <a:latin typeface="Helvetica"/>
              <a:cs typeface="Helvetica"/>
            </a:endParaRPr>
          </a:p>
          <a:p>
            <a:pPr algn="r"/>
            <a:r>
              <a:rPr lang="en-US" sz="1200" i="1" dirty="0">
                <a:latin typeface="Helvetica"/>
                <a:cs typeface="Helvetica"/>
              </a:rPr>
              <a:t>http://</a:t>
            </a:r>
            <a:r>
              <a:rPr lang="en-US" sz="1200" i="1" dirty="0" err="1">
                <a:latin typeface="Helvetica"/>
                <a:cs typeface="Helvetica"/>
              </a:rPr>
              <a:t>epidemic.bio.ed.ac.uk</a:t>
            </a:r>
            <a:r>
              <a:rPr lang="en-US" sz="1200" i="1" dirty="0">
                <a:latin typeface="Helvetica"/>
                <a:cs typeface="Helvetica"/>
              </a:rPr>
              <a:t>/</a:t>
            </a:r>
            <a:r>
              <a:rPr lang="en-US" sz="1200" i="1" dirty="0" err="1">
                <a:latin typeface="Helvetica"/>
                <a:cs typeface="Helvetica"/>
              </a:rPr>
              <a:t>how_to_read_a_phylogeny</a:t>
            </a:r>
            <a:endParaRPr lang="en-US" sz="1200" i="1" dirty="0" smtClean="0">
              <a:latin typeface="Helvetica"/>
              <a:cs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59038" y="1486421"/>
            <a:ext cx="1947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"/>
                <a:cs typeface="Helvetica"/>
              </a:rPr>
              <a:t>Existing species*  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6810963" y="1523998"/>
            <a:ext cx="357482" cy="1599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963363" y="1683924"/>
            <a:ext cx="205082" cy="27281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06223" y="1467656"/>
            <a:ext cx="25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"/>
                <a:cs typeface="Helvetica"/>
              </a:rPr>
              <a:t>Presumed ancestors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828815" y="1683924"/>
            <a:ext cx="743185" cy="4233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63406" y="6350066"/>
            <a:ext cx="430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"/>
                <a:cs typeface="Helvetica"/>
              </a:rPr>
              <a:t>* Or at least species for which sequence data exists</a:t>
            </a:r>
          </a:p>
          <a:p>
            <a:endParaRPr lang="en-US" sz="1400" dirty="0" smtClean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8863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0885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Only horizontal distances matter when tree drawn like this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814585"/>
            <a:ext cx="6932254" cy="56671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28815" y="6571593"/>
            <a:ext cx="5315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 smtClean="0">
                <a:latin typeface="Helvetica"/>
                <a:cs typeface="Helvetica"/>
              </a:rPr>
              <a:t>Phylogeny: Andrew </a:t>
            </a:r>
            <a:r>
              <a:rPr lang="en-US" sz="1200" i="1" dirty="0" err="1" smtClean="0">
                <a:latin typeface="Helvetica"/>
                <a:cs typeface="Helvetica"/>
              </a:rPr>
              <a:t>Rambaut</a:t>
            </a:r>
            <a:endParaRPr lang="en-US" sz="1200" i="1" dirty="0" smtClean="0"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30770" y="6157892"/>
            <a:ext cx="25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"/>
                <a:cs typeface="Helvetica"/>
              </a:rPr>
              <a:t>Scale bar units: Subs/site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3490148" y="6039556"/>
            <a:ext cx="180622" cy="19348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26815" y="1705692"/>
            <a:ext cx="330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"/>
                <a:cs typeface="Helvetica"/>
              </a:rPr>
              <a:t>Longer branch, more change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2944519" y="2044246"/>
            <a:ext cx="545629" cy="6462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38289" y="3135618"/>
            <a:ext cx="1517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"/>
                <a:cs typeface="Helvetica"/>
              </a:rPr>
              <a:t>Vertical distances are meaningless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752593" y="3966615"/>
            <a:ext cx="611481" cy="3984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533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0885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These are equivalent representations of the same tree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28815" y="6571593"/>
            <a:ext cx="5315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 smtClean="0">
                <a:latin typeface="Helvetica"/>
                <a:cs typeface="Helvetica"/>
              </a:rPr>
              <a:t>Phylogeny: Andrew </a:t>
            </a:r>
            <a:r>
              <a:rPr lang="en-US" sz="1200" i="1" dirty="0" err="1" smtClean="0">
                <a:latin typeface="Helvetica"/>
                <a:cs typeface="Helvetica"/>
              </a:rPr>
              <a:t>Rambaut</a:t>
            </a:r>
            <a:endParaRPr lang="en-US" sz="1200" i="1" dirty="0" smtClean="0">
              <a:latin typeface="Helvetica"/>
              <a:cs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07" y="1825036"/>
            <a:ext cx="4246279" cy="34713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986" y="1825036"/>
            <a:ext cx="3958591" cy="323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81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08857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Rotation at internal nodes is allowed, </a:t>
            </a:r>
          </a:p>
          <a:p>
            <a:pPr algn="ctr"/>
            <a:r>
              <a:rPr lang="en-US" sz="2400" dirty="0" smtClean="0">
                <a:latin typeface="Helvetica"/>
                <a:cs typeface="Helvetica"/>
              </a:rPr>
              <a:t>so these are equally valid trees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38017" y="6571593"/>
            <a:ext cx="6805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latin typeface="Helvetica"/>
                <a:cs typeface="Helvetica"/>
              </a:rPr>
              <a:t>T. Ryan Gregory, Understanding Evolutionary Trees, </a:t>
            </a:r>
            <a:r>
              <a:rPr lang="en-US" sz="1200" i="1" dirty="0" err="1">
                <a:latin typeface="Helvetica"/>
                <a:cs typeface="Helvetica"/>
              </a:rPr>
              <a:t>Evo</a:t>
            </a:r>
            <a:r>
              <a:rPr lang="en-US" sz="1200" i="1" dirty="0">
                <a:latin typeface="Helvetica"/>
                <a:cs typeface="Helvetica"/>
              </a:rPr>
              <a:t> </a:t>
            </a:r>
            <a:r>
              <a:rPr lang="en-US" sz="1200" i="1" dirty="0" err="1">
                <a:latin typeface="Helvetica"/>
                <a:cs typeface="Helvetica"/>
              </a:rPr>
              <a:t>Edu</a:t>
            </a:r>
            <a:r>
              <a:rPr lang="en-US" sz="1200" i="1" dirty="0">
                <a:latin typeface="Helvetica"/>
                <a:cs typeface="Helvetica"/>
              </a:rPr>
              <a:t> Outreach (2008) 1:121–137</a:t>
            </a:r>
            <a:endParaRPr lang="en-US" sz="1200" i="1" dirty="0" smtClean="0">
              <a:latin typeface="Helvetica"/>
              <a:cs typeface="Helvetic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87" y="1615887"/>
            <a:ext cx="3492659" cy="27832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432" y="1615887"/>
            <a:ext cx="3481744" cy="284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77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0885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A rooted tree implies you know where the root should be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148" y="570522"/>
            <a:ext cx="6932254" cy="56671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28815" y="6571593"/>
            <a:ext cx="5315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 smtClean="0">
                <a:latin typeface="Helvetica"/>
                <a:cs typeface="Helvetica"/>
              </a:rPr>
              <a:t>Phylogeny: Andrew </a:t>
            </a:r>
            <a:r>
              <a:rPr lang="en-US" sz="1200" i="1" dirty="0" err="1" smtClean="0">
                <a:latin typeface="Helvetica"/>
                <a:cs typeface="Helvetica"/>
              </a:rPr>
              <a:t>Rambaut</a:t>
            </a:r>
            <a:endParaRPr lang="en-US" sz="1200" i="1" dirty="0" smtClean="0"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3405" y="4124265"/>
            <a:ext cx="14957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"/>
                <a:cs typeface="Helvetica"/>
              </a:rPr>
              <a:t>Common ancestral lineage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1335854" y="4483261"/>
            <a:ext cx="946385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746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0885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It is possible to assign time scales to tree branches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427" y="570522"/>
            <a:ext cx="6564693" cy="53666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28815" y="6571593"/>
            <a:ext cx="5315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 smtClean="0">
                <a:latin typeface="Helvetica"/>
                <a:cs typeface="Helvetica"/>
              </a:rPr>
              <a:t>Phylogeny: Andrew </a:t>
            </a:r>
            <a:r>
              <a:rPr lang="en-US" sz="1200" i="1" dirty="0" err="1" smtClean="0">
                <a:latin typeface="Helvetica"/>
                <a:cs typeface="Helvetica"/>
              </a:rPr>
              <a:t>Rambaut</a:t>
            </a:r>
            <a:endParaRPr lang="en-US" sz="1200" i="1" dirty="0" smtClean="0">
              <a:latin typeface="Helvetica"/>
              <a:cs typeface="Helvetic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52713" y="5751286"/>
            <a:ext cx="7801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Convert branch length units from genetic distance (substitutions per site) to time.  Requires you to know/estimate </a:t>
            </a:r>
            <a:r>
              <a:rPr lang="en-US" sz="2000" b="1" dirty="0" smtClean="0">
                <a:latin typeface="Helvetica"/>
                <a:cs typeface="Helvetica"/>
              </a:rPr>
              <a:t>rate</a:t>
            </a:r>
            <a:r>
              <a:rPr lang="en-US" sz="2000" dirty="0" smtClean="0">
                <a:latin typeface="Helvetica"/>
                <a:cs typeface="Helvetica"/>
              </a:rPr>
              <a:t> of change. </a:t>
            </a:r>
          </a:p>
        </p:txBody>
      </p:sp>
    </p:spTree>
    <p:extLst>
      <p:ext uri="{BB962C8B-B14F-4D97-AF65-F5344CB8AC3E}">
        <p14:creationId xmlns:p14="http://schemas.microsoft.com/office/powerpoint/2010/main" val="2236524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72" y="384879"/>
            <a:ext cx="4220835" cy="63137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98583" y="2493986"/>
            <a:ext cx="3073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 err="1" smtClean="0">
                <a:latin typeface="Helvetica"/>
                <a:cs typeface="Helvetica"/>
              </a:rPr>
              <a:t>Grubaugh</a:t>
            </a:r>
            <a:r>
              <a:rPr lang="en-US" sz="1600" i="1" dirty="0" smtClean="0">
                <a:latin typeface="Helvetica"/>
                <a:cs typeface="Helvetica"/>
              </a:rPr>
              <a:t> et al, </a:t>
            </a:r>
            <a:r>
              <a:rPr lang="en-US" sz="1600" i="1" dirty="0" err="1" smtClean="0">
                <a:latin typeface="Helvetica"/>
                <a:cs typeface="Helvetica"/>
              </a:rPr>
              <a:t>BioRxiv</a:t>
            </a:r>
            <a:endParaRPr lang="en-US" sz="1600" i="1" dirty="0" smtClean="0">
              <a:latin typeface="Helvetica"/>
              <a:cs typeface="Helvetic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43286" y="384879"/>
            <a:ext cx="355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Timing of introduction of ZIKV into the Americas</a:t>
            </a:r>
          </a:p>
        </p:txBody>
      </p:sp>
    </p:spTree>
    <p:extLst>
      <p:ext uri="{BB962C8B-B14F-4D97-AF65-F5344CB8AC3E}">
        <p14:creationId xmlns:p14="http://schemas.microsoft.com/office/powerpoint/2010/main" val="2772121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0885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Other important areas of bioinformatics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7407" y="981909"/>
            <a:ext cx="8231482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Analysis and annotation of genomes and individual sequences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Comparative genomic analyses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Genome annotation (gene prediction)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Prediction of function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Secondary structure analysis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Feature prediction (e.g., </a:t>
            </a:r>
            <a:r>
              <a:rPr lang="en-US" sz="2000" dirty="0" err="1" smtClean="0">
                <a:latin typeface="Helvetica"/>
                <a:cs typeface="Helvetica"/>
              </a:rPr>
              <a:t>transmembrane</a:t>
            </a:r>
            <a:r>
              <a:rPr lang="en-US" sz="2000" dirty="0" smtClean="0">
                <a:latin typeface="Helvetica"/>
                <a:cs typeface="Helvetica"/>
              </a:rPr>
              <a:t> domains)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Motif analysis (e.g., transcription factor binding sites)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latin typeface="Helvetica"/>
              <a:cs typeface="Helvetica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Helvetica"/>
                <a:cs typeface="Helvetica"/>
              </a:rPr>
              <a:t>“Systems Biology”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latin typeface="Helvetica"/>
                <a:cs typeface="Helvetica"/>
              </a:rPr>
              <a:t>E.g., protein-protein interaction networks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latin typeface="Helvetica"/>
              <a:cs typeface="Helvetica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Structural biology-related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Protein structure prediction</a:t>
            </a:r>
          </a:p>
          <a:p>
            <a:pPr marL="800100" lvl="1" indent="-342900">
              <a:buFont typeface="Arial"/>
              <a:buChar char="•"/>
            </a:pPr>
            <a:endParaRPr lang="en-US" sz="2000" dirty="0">
              <a:latin typeface="Helvetica"/>
              <a:cs typeface="Helvetica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Modeling</a:t>
            </a:r>
            <a:endParaRPr lang="en-US" sz="2000" dirty="0" smtClean="0">
              <a:latin typeface="Helvetica"/>
              <a:cs typeface="Helvetica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Literature data mining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366311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0885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Caveats, pitfalls, and best practices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0417" y="981909"/>
            <a:ext cx="8660694" cy="4221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Don’t blindly trust analyses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“True” results should not depend on precise method or parameters used 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Validate results with independent or non-computational approaches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en-US" sz="2000" dirty="0" smtClean="0">
              <a:latin typeface="Helvetica"/>
              <a:cs typeface="Helvetica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Don’t blindly trust annotations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en-US" sz="2000" dirty="0" smtClean="0">
              <a:latin typeface="Helvetica"/>
              <a:cs typeface="Helvetica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Controls are as necessary in computational (and NGS) experiments as they are in “regular” lab experiments</a:t>
            </a:r>
          </a:p>
        </p:txBody>
      </p:sp>
    </p:spTree>
    <p:extLst>
      <p:ext uri="{BB962C8B-B14F-4D97-AF65-F5344CB8AC3E}">
        <p14:creationId xmlns:p14="http://schemas.microsoft.com/office/powerpoint/2010/main" val="4166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0885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Some tips for getting started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4594" y="790223"/>
            <a:ext cx="8899406" cy="5546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"/>
                <a:cs typeface="Helvetica"/>
              </a:rPr>
              <a:t>There are really 3 learning curves one needs to go up to be maximally effective:</a:t>
            </a:r>
          </a:p>
          <a:p>
            <a:endParaRPr lang="en-US" sz="1600" dirty="0" smtClean="0">
              <a:latin typeface="Helvetica"/>
              <a:cs typeface="Helvetica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1600" dirty="0" smtClean="0">
                <a:latin typeface="Helvetica"/>
                <a:cs typeface="Helvetica"/>
              </a:rPr>
              <a:t>The </a:t>
            </a:r>
            <a:r>
              <a:rPr lang="en-US" sz="1600" dirty="0" err="1" smtClean="0">
                <a:latin typeface="Helvetica"/>
                <a:cs typeface="Helvetica"/>
              </a:rPr>
              <a:t>bioinformatic</a:t>
            </a:r>
            <a:r>
              <a:rPr lang="en-US" sz="1600" dirty="0" smtClean="0">
                <a:latin typeface="Helvetica"/>
                <a:cs typeface="Helvetica"/>
              </a:rPr>
              <a:t> tools themselves: what they are, how they work, in which situations different tools are useful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1600" dirty="0" smtClean="0">
                <a:latin typeface="Helvetica"/>
                <a:cs typeface="Helvetica"/>
              </a:rPr>
              <a:t>Scripting or programming, at least to an advanced beginner level (e.g., python, </a:t>
            </a:r>
            <a:r>
              <a:rPr lang="en-US" sz="1600" dirty="0" err="1" smtClean="0">
                <a:latin typeface="Helvetica"/>
                <a:cs typeface="Helvetica"/>
              </a:rPr>
              <a:t>perl</a:t>
            </a:r>
            <a:r>
              <a:rPr lang="en-US" sz="1600" dirty="0" smtClean="0">
                <a:latin typeface="Helvetica"/>
                <a:cs typeface="Helvetica"/>
              </a:rPr>
              <a:t>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1600" dirty="0" smtClean="0">
                <a:latin typeface="Helvetica"/>
                <a:cs typeface="Helvetica"/>
              </a:rPr>
              <a:t>Being comfortable operating in a command-line (Linux) environment.  Some analyses can be performed on a desktop computer, but many can’t in a reasonable time, especially when NGS data is involved.</a:t>
            </a:r>
          </a:p>
          <a:p>
            <a:endParaRPr lang="en-US" sz="1600" dirty="0">
              <a:latin typeface="Helvetica"/>
              <a:cs typeface="Helvetica"/>
            </a:endParaRPr>
          </a:p>
          <a:p>
            <a:r>
              <a:rPr lang="en-US" sz="1600" dirty="0" smtClean="0">
                <a:latin typeface="Helvetica"/>
                <a:cs typeface="Helvetica"/>
              </a:rPr>
              <a:t>Some Resources: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b="1" dirty="0" err="1" smtClean="0">
                <a:latin typeface="Helvetica"/>
                <a:cs typeface="Helvetica"/>
              </a:rPr>
              <a:t>Geneious</a:t>
            </a:r>
            <a:r>
              <a:rPr lang="en-US" sz="1600" dirty="0" smtClean="0">
                <a:latin typeface="Helvetica"/>
                <a:cs typeface="Helvetica"/>
              </a:rPr>
              <a:t> -&gt; CVMBS has a site license (for 10 concurrent users or something).  Use it, but please </a:t>
            </a:r>
            <a:r>
              <a:rPr lang="en-US" sz="1600" b="1" dirty="0" smtClean="0">
                <a:latin typeface="Helvetica"/>
                <a:cs typeface="Helvetica"/>
              </a:rPr>
              <a:t>quit the program </a:t>
            </a:r>
            <a:r>
              <a:rPr lang="en-US" sz="1600" dirty="0" smtClean="0">
                <a:latin typeface="Helvetica"/>
                <a:cs typeface="Helvetica"/>
              </a:rPr>
              <a:t>when you’re done!  (see license info slide in this PPT).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b="1" dirty="0" smtClean="0">
                <a:latin typeface="Helvetica"/>
                <a:cs typeface="Helvetica"/>
              </a:rPr>
              <a:t>cvmrit02</a:t>
            </a:r>
            <a:r>
              <a:rPr lang="en-US" sz="1600" dirty="0" smtClean="0">
                <a:latin typeface="Helvetica"/>
                <a:cs typeface="Helvetica"/>
              </a:rPr>
              <a:t> -&gt; a CVMBS-owned Linux server suitable for running more intensive computational analyses -&gt; talk to Joe </a:t>
            </a:r>
            <a:r>
              <a:rPr lang="en-US" sz="1600" dirty="0" err="1" smtClean="0">
                <a:latin typeface="Helvetica"/>
                <a:cs typeface="Helvetica"/>
              </a:rPr>
              <a:t>Strecker</a:t>
            </a:r>
            <a:r>
              <a:rPr lang="en-US" sz="1600" dirty="0" smtClean="0">
                <a:latin typeface="Helvetica"/>
                <a:cs typeface="Helvetica"/>
              </a:rPr>
              <a:t> for login: (</a:t>
            </a:r>
            <a:r>
              <a:rPr lang="en-US" sz="1600" u="sng" dirty="0">
                <a:latin typeface="Helvetica"/>
                <a:cs typeface="Helvetica"/>
                <a:hlinkClick r:id="rId3"/>
              </a:rPr>
              <a:t>Joe.Strecker@</a:t>
            </a:r>
            <a:r>
              <a:rPr lang="en-US" sz="1600" u="sng" dirty="0" smtClean="0">
                <a:latin typeface="Helvetica"/>
                <a:cs typeface="Helvetica"/>
                <a:hlinkClick r:id="rId3"/>
              </a:rPr>
              <a:t>colostate.edu</a:t>
            </a:r>
            <a:r>
              <a:rPr lang="en-US" sz="1600" dirty="0" smtClean="0">
                <a:latin typeface="Helvetica"/>
                <a:cs typeface="Helvetica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GAUSSI courses: </a:t>
            </a:r>
            <a:r>
              <a:rPr lang="en-US" sz="1600" dirty="0" err="1" smtClean="0">
                <a:latin typeface="Helvetica"/>
                <a:cs typeface="Helvetica"/>
              </a:rPr>
              <a:t>gaussi.colostate.edu</a:t>
            </a:r>
            <a:r>
              <a:rPr lang="en-US" sz="1600" dirty="0" smtClean="0">
                <a:latin typeface="Helvetica"/>
                <a:cs typeface="Helvetica"/>
              </a:rPr>
              <a:t> 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A </a:t>
            </a:r>
            <a:r>
              <a:rPr lang="en-US" sz="1600" dirty="0" smtClean="0">
                <a:latin typeface="Helvetica"/>
                <a:cs typeface="Helvetica"/>
              </a:rPr>
              <a:t>ton of online courses and tutorials.  See, e.g., </a:t>
            </a:r>
            <a:r>
              <a:rPr lang="en-US" sz="1600" dirty="0" smtClean="0">
                <a:latin typeface="Helvetica"/>
                <a:cs typeface="Helvetica"/>
                <a:hlinkClick r:id="rId4"/>
              </a:rPr>
              <a:t>http://</a:t>
            </a:r>
            <a:r>
              <a:rPr lang="en-US" sz="1600" dirty="0" err="1" smtClean="0">
                <a:latin typeface="Helvetica"/>
                <a:cs typeface="Helvetica"/>
                <a:hlinkClick r:id="rId4"/>
              </a:rPr>
              <a:t>rosalind.info</a:t>
            </a:r>
            <a:endParaRPr lang="en-US" sz="1600" dirty="0" smtClean="0">
              <a:latin typeface="Helvetica"/>
              <a:cs typeface="Helvetica"/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i="1" dirty="0">
                <a:latin typeface="Helvetica"/>
                <a:cs typeface="Helvetica"/>
              </a:rPr>
              <a:t>So you want to be a computational biologist?</a:t>
            </a:r>
            <a:r>
              <a:rPr lang="en-US" sz="1600" dirty="0">
                <a:latin typeface="Helvetica"/>
                <a:cs typeface="Helvetica"/>
              </a:rPr>
              <a:t>   </a:t>
            </a:r>
            <a:r>
              <a:rPr lang="en-US" sz="1600" dirty="0">
                <a:latin typeface="Helvetica"/>
                <a:cs typeface="Helvetica"/>
                <a:hlinkClick r:id="rId5"/>
              </a:rPr>
              <a:t>http://www.nature.com/nbt/journal/v31/n11/full/nbt.2740.html  </a:t>
            </a:r>
            <a:endParaRPr lang="en-US" sz="1600" dirty="0" smtClean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926187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0885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Helvetica"/>
                <a:cs typeface="Helvetica"/>
              </a:rPr>
              <a:t>Exercise: Align these pairs of words or phrases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111" y="978370"/>
            <a:ext cx="8598371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/>
                <a:cs typeface="Helvetica"/>
              </a:rPr>
              <a:t>Exercise: Align these pairs of words or phrases</a:t>
            </a:r>
            <a:endParaRPr lang="en-US" dirty="0">
              <a:latin typeface="Helvetica"/>
              <a:cs typeface="Helvetica"/>
            </a:endParaRPr>
          </a:p>
          <a:p>
            <a:r>
              <a:rPr lang="en-US" b="1" dirty="0">
                <a:latin typeface="Helvetica"/>
                <a:cs typeface="Helvetica"/>
              </a:rPr>
              <a:t> </a:t>
            </a:r>
            <a:endParaRPr lang="en-US" dirty="0">
              <a:latin typeface="Helvetica"/>
              <a:cs typeface="Helvetica"/>
            </a:endParaRPr>
          </a:p>
          <a:p>
            <a:r>
              <a:rPr lang="en-US" dirty="0">
                <a:latin typeface="Helvetica"/>
                <a:cs typeface="Helvetica"/>
              </a:rPr>
              <a:t>Create the ‘best’ alignment.  What that means is up to you, and you should justify your choice.</a:t>
            </a:r>
          </a:p>
          <a:p>
            <a:r>
              <a:rPr lang="en-US" dirty="0">
                <a:latin typeface="Helvetica"/>
                <a:cs typeface="Helvetica"/>
              </a:rPr>
              <a:t> </a:t>
            </a:r>
            <a:endParaRPr lang="en-US" sz="2000" dirty="0">
              <a:latin typeface="Helvetica"/>
              <a:cs typeface="Helvetica"/>
            </a:endParaRPr>
          </a:p>
          <a:p>
            <a:r>
              <a:rPr lang="en-US" sz="2000" b="1" dirty="0">
                <a:latin typeface="Helvetica"/>
                <a:cs typeface="Helvetica"/>
              </a:rPr>
              <a:t>Pair </a:t>
            </a:r>
            <a:r>
              <a:rPr lang="en-US" sz="2000" b="1" dirty="0" smtClean="0">
                <a:latin typeface="Helvetica"/>
                <a:cs typeface="Helvetica"/>
              </a:rPr>
              <a:t>1</a:t>
            </a:r>
            <a:r>
              <a:rPr lang="en-US" sz="2000" b="1" dirty="0">
                <a:latin typeface="Helvetica"/>
                <a:cs typeface="Helvetica"/>
              </a:rPr>
              <a:t> </a:t>
            </a:r>
            <a:endParaRPr lang="en-US" sz="2000" dirty="0">
              <a:latin typeface="Helvetica"/>
              <a:cs typeface="Helvetica"/>
            </a:endParaRPr>
          </a:p>
          <a:p>
            <a:r>
              <a:rPr lang="en-US" sz="2000" dirty="0">
                <a:latin typeface="Helvetica"/>
                <a:cs typeface="Helvetica"/>
              </a:rPr>
              <a:t>groan     &amp;     grown</a:t>
            </a:r>
          </a:p>
          <a:p>
            <a:endParaRPr lang="en-US" sz="2000" dirty="0">
              <a:latin typeface="Helvetica"/>
              <a:cs typeface="Helvetica"/>
            </a:endParaRPr>
          </a:p>
          <a:p>
            <a:r>
              <a:rPr lang="en-US" sz="2000" b="1" dirty="0">
                <a:latin typeface="Helvetica"/>
                <a:cs typeface="Helvetica"/>
              </a:rPr>
              <a:t>Pair </a:t>
            </a:r>
            <a:r>
              <a:rPr lang="en-US" sz="2000" b="1" dirty="0" smtClean="0">
                <a:latin typeface="Helvetica"/>
                <a:cs typeface="Helvetica"/>
              </a:rPr>
              <a:t>2</a:t>
            </a:r>
            <a:endParaRPr lang="en-US" sz="2000" dirty="0">
              <a:latin typeface="Helvetica"/>
              <a:cs typeface="Helvetica"/>
            </a:endParaRPr>
          </a:p>
          <a:p>
            <a:r>
              <a:rPr lang="en-US" sz="2000" dirty="0" err="1">
                <a:latin typeface="Helvetica"/>
                <a:cs typeface="Helvetica"/>
              </a:rPr>
              <a:t>manoeuvre</a:t>
            </a:r>
            <a:r>
              <a:rPr lang="en-US" sz="2000" dirty="0">
                <a:latin typeface="Helvetica"/>
                <a:cs typeface="Helvetica"/>
              </a:rPr>
              <a:t>     &amp;     maneuver</a:t>
            </a:r>
          </a:p>
          <a:p>
            <a:r>
              <a:rPr lang="en-US" sz="2000" dirty="0">
                <a:latin typeface="Helvetica"/>
                <a:cs typeface="Helvetica"/>
              </a:rPr>
              <a:t> </a:t>
            </a:r>
          </a:p>
          <a:p>
            <a:r>
              <a:rPr lang="en-US" sz="2000" b="1" dirty="0">
                <a:latin typeface="Helvetica"/>
                <a:cs typeface="Helvetica"/>
              </a:rPr>
              <a:t>Pair 3</a:t>
            </a:r>
            <a:endParaRPr lang="en-US" sz="2000" dirty="0">
              <a:latin typeface="Helvetica"/>
              <a:cs typeface="Helvetica"/>
            </a:endParaRPr>
          </a:p>
          <a:p>
            <a:r>
              <a:rPr lang="en-US" sz="2000" dirty="0" smtClean="0">
                <a:latin typeface="Helvetica"/>
                <a:cs typeface="Helvetica"/>
              </a:rPr>
              <a:t>Camaraderie    &amp;     cadre</a:t>
            </a:r>
            <a:r>
              <a:rPr lang="en-US" sz="2000" dirty="0">
                <a:latin typeface="Helvetica"/>
                <a:cs typeface="Helvetica"/>
              </a:rPr>
              <a:t> </a:t>
            </a:r>
            <a:endParaRPr lang="en-US" sz="2000" dirty="0" smtClean="0">
              <a:latin typeface="Helvetica"/>
              <a:cs typeface="Helvetica"/>
            </a:endParaRPr>
          </a:p>
          <a:p>
            <a:r>
              <a:rPr lang="en-US" sz="2000" dirty="0">
                <a:latin typeface="Helvetica"/>
                <a:cs typeface="Helvetica"/>
              </a:rPr>
              <a:t> </a:t>
            </a:r>
          </a:p>
          <a:p>
            <a:r>
              <a:rPr lang="en-US" sz="2000" b="1" dirty="0">
                <a:latin typeface="Helvetica"/>
                <a:cs typeface="Helvetica"/>
              </a:rPr>
              <a:t>Pair </a:t>
            </a:r>
            <a:r>
              <a:rPr lang="en-US" sz="2000" b="1" dirty="0" smtClean="0">
                <a:latin typeface="Helvetica"/>
                <a:cs typeface="Helvetica"/>
              </a:rPr>
              <a:t>4</a:t>
            </a:r>
            <a:endParaRPr lang="en-US" sz="2000" dirty="0">
              <a:latin typeface="Helvetica"/>
              <a:cs typeface="Helvetica"/>
            </a:endParaRPr>
          </a:p>
          <a:p>
            <a:r>
              <a:rPr lang="en-US" sz="2000" dirty="0">
                <a:latin typeface="Helvetica"/>
                <a:cs typeface="Helvetica"/>
              </a:rPr>
              <a:t>Vermiform     &amp;     formation</a:t>
            </a:r>
          </a:p>
        </p:txBody>
      </p:sp>
    </p:spTree>
    <p:extLst>
      <p:ext uri="{BB962C8B-B14F-4D97-AF65-F5344CB8AC3E}">
        <p14:creationId xmlns:p14="http://schemas.microsoft.com/office/powerpoint/2010/main" val="928177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2148" y="335845"/>
            <a:ext cx="8137408" cy="4524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 smtClean="0"/>
              <a:t>To connect </a:t>
            </a:r>
            <a:r>
              <a:rPr lang="en-US" b="1" u="sng" dirty="0"/>
              <a:t>to </a:t>
            </a:r>
            <a:r>
              <a:rPr lang="en-US" b="1" u="sng" dirty="0" err="1"/>
              <a:t>Geneious</a:t>
            </a:r>
            <a:r>
              <a:rPr lang="en-US" b="1" u="sng" dirty="0"/>
              <a:t> License Server </a:t>
            </a:r>
            <a:endParaRPr lang="en-US" dirty="0"/>
          </a:p>
          <a:p>
            <a:r>
              <a:rPr lang="en-US" i="1" dirty="0"/>
              <a:t> </a:t>
            </a:r>
            <a:endParaRPr lang="en-US" dirty="0"/>
          </a:p>
          <a:p>
            <a:pPr lvl="0"/>
            <a:r>
              <a:rPr lang="en-US" dirty="0"/>
              <a:t>launch </a:t>
            </a:r>
            <a:r>
              <a:rPr lang="en-US" dirty="0" err="1"/>
              <a:t>Geneious</a:t>
            </a:r>
            <a:endParaRPr lang="en-US" dirty="0"/>
          </a:p>
          <a:p>
            <a:pPr lvl="0"/>
            <a:r>
              <a:rPr lang="en-US" dirty="0"/>
              <a:t>go to topmost menu bar &gt; Help (next to “Annotate &amp; Predict”) &gt; Activate License</a:t>
            </a:r>
          </a:p>
          <a:p>
            <a:pPr lvl="0"/>
            <a:r>
              <a:rPr lang="en-US" dirty="0"/>
              <a:t>check “Use floating license server”</a:t>
            </a:r>
          </a:p>
          <a:p>
            <a:pPr lvl="0"/>
            <a:r>
              <a:rPr lang="en-US" dirty="0"/>
              <a:t>enter the following:</a:t>
            </a:r>
          </a:p>
          <a:p>
            <a:r>
              <a:rPr lang="en-US" dirty="0"/>
              <a:t> </a:t>
            </a:r>
          </a:p>
          <a:p>
            <a:r>
              <a:rPr lang="en-US" i="1" dirty="0"/>
              <a:t>Server: </a:t>
            </a:r>
            <a:endParaRPr lang="en-US" dirty="0"/>
          </a:p>
          <a:p>
            <a:r>
              <a:rPr lang="en-US" dirty="0"/>
              <a:t>cvmlicsrv1.cvmbs.colostate.edu</a:t>
            </a:r>
          </a:p>
          <a:p>
            <a:r>
              <a:rPr lang="en-US" dirty="0"/>
              <a:t> </a:t>
            </a:r>
          </a:p>
          <a:p>
            <a:r>
              <a:rPr lang="en-US" i="1" dirty="0"/>
              <a:t>Port: </a:t>
            </a:r>
            <a:endParaRPr lang="en-US" dirty="0"/>
          </a:p>
          <a:p>
            <a:r>
              <a:rPr lang="en-US" dirty="0"/>
              <a:t>27006</a:t>
            </a:r>
          </a:p>
          <a:p>
            <a:r>
              <a:rPr lang="en-US" dirty="0"/>
              <a:t> </a:t>
            </a:r>
          </a:p>
          <a:p>
            <a:pPr lvl="0"/>
            <a:r>
              <a:rPr lang="en-US" dirty="0"/>
              <a:t>click OK</a:t>
            </a:r>
          </a:p>
          <a:p>
            <a:pPr lvl="0"/>
            <a:r>
              <a:rPr lang="en-US" dirty="0"/>
              <a:t>contact </a:t>
            </a:r>
            <a:r>
              <a:rPr lang="en-US" u="sng" dirty="0">
                <a:hlinkClick r:id="rId3"/>
              </a:rPr>
              <a:t>cvmbsComputerHelp@colostate.edu</a:t>
            </a:r>
            <a:r>
              <a:rPr lang="en-US" dirty="0"/>
              <a:t> if you need help</a:t>
            </a:r>
          </a:p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107525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08857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/>
                <a:cs typeface="Helvetica"/>
              </a:rPr>
              <a:t>There is not necessarily one obviously best way to align 2 sequences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93185" y="6488499"/>
            <a:ext cx="1862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Helvetica"/>
                <a:cs typeface="Helvetica"/>
              </a:rPr>
              <a:t>image: Stephen </a:t>
            </a:r>
            <a:r>
              <a:rPr lang="en-US" sz="1200" i="1" dirty="0" err="1">
                <a:latin typeface="Helvetica"/>
                <a:cs typeface="Helvetica"/>
              </a:rPr>
              <a:t>Altschul</a:t>
            </a:r>
            <a:endParaRPr lang="en-US" sz="1200" i="1" dirty="0" smtClean="0">
              <a:latin typeface="Helvetica"/>
              <a:cs typeface="Helvetic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161" y="1782704"/>
            <a:ext cx="5505543" cy="373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707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0885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The ‘best’ alignment is subjective</a:t>
            </a:r>
            <a:endParaRPr lang="en-US" sz="2400" dirty="0">
              <a:latin typeface="Helvetica"/>
              <a:cs typeface="Helvetic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t="68935"/>
          <a:stretch/>
        </p:blipFill>
        <p:spPr>
          <a:xfrm>
            <a:off x="1738161" y="1091260"/>
            <a:ext cx="5505543" cy="116158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94741" y="3647968"/>
            <a:ext cx="7017926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 smtClean="0">
                <a:latin typeface="Helvetica"/>
                <a:cs typeface="Helvetica"/>
              </a:rPr>
              <a:t>Among other factors, the “optimal” alignment is a function of:</a:t>
            </a:r>
          </a:p>
          <a:p>
            <a:pPr marL="457200" indent="-457200">
              <a:lnSpc>
                <a:spcPct val="130000"/>
              </a:lnSpc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The </a:t>
            </a:r>
            <a:r>
              <a:rPr lang="en-US" sz="2000" dirty="0" smtClean="0">
                <a:latin typeface="Helvetica"/>
                <a:cs typeface="Helvetica"/>
              </a:rPr>
              <a:t>algorithm </a:t>
            </a:r>
            <a:r>
              <a:rPr lang="en-US" sz="2000" dirty="0" smtClean="0">
                <a:latin typeface="Helvetica"/>
                <a:cs typeface="Helvetica"/>
              </a:rPr>
              <a:t>used</a:t>
            </a:r>
          </a:p>
          <a:p>
            <a:pPr marL="457200" indent="-457200">
              <a:lnSpc>
                <a:spcPct val="130000"/>
              </a:lnSpc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Whether it’s a </a:t>
            </a:r>
            <a:r>
              <a:rPr lang="en-US" sz="2000" b="1" dirty="0" smtClean="0">
                <a:latin typeface="Helvetica"/>
                <a:cs typeface="Helvetica"/>
              </a:rPr>
              <a:t>global</a:t>
            </a:r>
            <a:r>
              <a:rPr lang="en-US" sz="2000" dirty="0" smtClean="0">
                <a:latin typeface="Helvetica"/>
                <a:cs typeface="Helvetica"/>
              </a:rPr>
              <a:t> or </a:t>
            </a:r>
            <a:r>
              <a:rPr lang="en-US" sz="2000" b="1" dirty="0" smtClean="0">
                <a:latin typeface="Helvetica"/>
                <a:cs typeface="Helvetica"/>
              </a:rPr>
              <a:t>local</a:t>
            </a:r>
            <a:r>
              <a:rPr lang="en-US" sz="2000" dirty="0" smtClean="0">
                <a:latin typeface="Helvetica"/>
                <a:cs typeface="Helvetica"/>
              </a:rPr>
              <a:t> alignment</a:t>
            </a:r>
          </a:p>
          <a:p>
            <a:pPr marL="457200" indent="-457200">
              <a:lnSpc>
                <a:spcPct val="130000"/>
              </a:lnSpc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The </a:t>
            </a:r>
            <a:r>
              <a:rPr lang="en-US" sz="2000" b="1" dirty="0" smtClean="0">
                <a:latin typeface="Helvetica"/>
                <a:cs typeface="Helvetica"/>
              </a:rPr>
              <a:t>scoring matrix </a:t>
            </a:r>
            <a:r>
              <a:rPr lang="en-US" sz="2000" dirty="0" smtClean="0">
                <a:latin typeface="Helvetica"/>
                <a:cs typeface="Helvetica"/>
              </a:rPr>
              <a:t>used</a:t>
            </a:r>
          </a:p>
          <a:p>
            <a:pPr marL="457200" indent="-457200">
              <a:lnSpc>
                <a:spcPct val="130000"/>
              </a:lnSpc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How </a:t>
            </a:r>
            <a:r>
              <a:rPr lang="en-US" sz="2000" b="1" dirty="0" smtClean="0">
                <a:latin typeface="Helvetica"/>
                <a:cs typeface="Helvetica"/>
              </a:rPr>
              <a:t>gaps</a:t>
            </a:r>
            <a:r>
              <a:rPr lang="en-US" sz="2000" dirty="0" smtClean="0">
                <a:latin typeface="Helvetica"/>
                <a:cs typeface="Helvetica"/>
              </a:rPr>
              <a:t> are handled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716" y="2380073"/>
            <a:ext cx="3314230" cy="7434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093185" y="6488499"/>
            <a:ext cx="1862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Helvetica"/>
                <a:cs typeface="Helvetica"/>
              </a:rPr>
              <a:t>image: Stephen </a:t>
            </a:r>
            <a:r>
              <a:rPr lang="en-US" sz="1200" i="1" dirty="0" err="1">
                <a:latin typeface="Helvetica"/>
                <a:cs typeface="Helvetica"/>
              </a:rPr>
              <a:t>Altschul</a:t>
            </a:r>
            <a:endParaRPr lang="en-US" sz="1200" i="1" dirty="0" smtClean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96912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0885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Global vs. local alignments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2493"/>
          <a:stretch/>
        </p:blipFill>
        <p:spPr>
          <a:xfrm>
            <a:off x="997184" y="2018621"/>
            <a:ext cx="7262519" cy="35505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93185" y="6488499"/>
            <a:ext cx="1862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Helvetica"/>
                <a:cs typeface="Helvetica"/>
              </a:rPr>
              <a:t>image: </a:t>
            </a:r>
            <a:r>
              <a:rPr lang="en-US" sz="1200" i="1" dirty="0" smtClean="0">
                <a:latin typeface="Helvetica"/>
                <a:cs typeface="Helvetica"/>
              </a:rPr>
              <a:t>Michael Schatz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161" y="931332"/>
            <a:ext cx="3314230" cy="7434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8677" y="931332"/>
            <a:ext cx="447906" cy="69285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97184" y="4201583"/>
            <a:ext cx="2865733" cy="889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255918" y="4047066"/>
            <a:ext cx="2865733" cy="889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4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08857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“Brute force” approach is effectively impossible for anything but short sequences. So clever algorithms are necessary.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40964" y="6542331"/>
            <a:ext cx="3603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latin typeface="Helvetica"/>
                <a:cs typeface="Helvetica"/>
              </a:rPr>
              <a:t>Vladimir </a:t>
            </a:r>
            <a:r>
              <a:rPr lang="en-US" sz="1400" i="1" dirty="0" err="1" smtClean="0">
                <a:latin typeface="Helvetica"/>
                <a:cs typeface="Helvetica"/>
              </a:rPr>
              <a:t>Likic</a:t>
            </a:r>
            <a:endParaRPr lang="en-US" sz="1400" i="1" dirty="0" smtClean="0">
              <a:latin typeface="Helvetica"/>
              <a:cs typeface="Helvetic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53583" y="1619250"/>
            <a:ext cx="72072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The number of possible global alignments for 2 sequences of length N is:</a:t>
            </a:r>
          </a:p>
          <a:p>
            <a:endParaRPr lang="en-US" sz="2000" dirty="0">
              <a:latin typeface="Helvetica"/>
              <a:cs typeface="Helvetica"/>
            </a:endParaRPr>
          </a:p>
          <a:p>
            <a:endParaRPr lang="en-US" sz="2000" dirty="0">
              <a:latin typeface="Helvetica"/>
              <a:cs typeface="Helvetica"/>
            </a:endParaRPr>
          </a:p>
          <a:p>
            <a:endParaRPr lang="en-US" sz="2000" dirty="0" smtClean="0">
              <a:latin typeface="Helvetica"/>
              <a:cs typeface="Helvetica"/>
            </a:endParaRPr>
          </a:p>
          <a:p>
            <a:endParaRPr lang="en-US" sz="2000" dirty="0">
              <a:latin typeface="Helvetica"/>
              <a:cs typeface="Helvetica"/>
            </a:endParaRPr>
          </a:p>
          <a:p>
            <a:endParaRPr lang="en-US" sz="2000" dirty="0" smtClean="0">
              <a:latin typeface="Helvetica"/>
              <a:cs typeface="Helvetica"/>
            </a:endParaRPr>
          </a:p>
          <a:p>
            <a:r>
              <a:rPr lang="en-US" sz="2000" dirty="0" smtClean="0">
                <a:latin typeface="Helvetica"/>
                <a:cs typeface="Helvetica"/>
              </a:rPr>
              <a:t>So, for 2 sequences of length 150, there are ~ </a:t>
            </a:r>
            <a:r>
              <a:rPr lang="en-US" sz="2000" b="1" dirty="0" smtClean="0">
                <a:latin typeface="Helvetica"/>
                <a:cs typeface="Helvetica"/>
              </a:rPr>
              <a:t>10</a:t>
            </a:r>
            <a:r>
              <a:rPr lang="en-US" sz="2000" b="1" baseline="30000" dirty="0" smtClean="0">
                <a:latin typeface="Helvetica"/>
                <a:cs typeface="Helvetica"/>
              </a:rPr>
              <a:t>88</a:t>
            </a:r>
            <a:r>
              <a:rPr lang="en-US" sz="2000" dirty="0" smtClean="0">
                <a:latin typeface="Helvetica"/>
                <a:cs typeface="Helvetica"/>
              </a:rPr>
              <a:t> possible pairwise alignments</a:t>
            </a:r>
          </a:p>
          <a:p>
            <a:endParaRPr lang="en-US" sz="2000" b="1" dirty="0">
              <a:latin typeface="Helvetica"/>
              <a:cs typeface="Helvetica"/>
            </a:endParaRPr>
          </a:p>
          <a:p>
            <a:r>
              <a:rPr lang="en-US" sz="2000" dirty="0" smtClean="0">
                <a:latin typeface="Helvetica"/>
                <a:cs typeface="Helvetica"/>
              </a:rPr>
              <a:t>(There are an estimated 10</a:t>
            </a:r>
            <a:r>
              <a:rPr lang="en-US" sz="2000" baseline="30000" dirty="0" smtClean="0">
                <a:latin typeface="Helvetica"/>
                <a:cs typeface="Helvetica"/>
              </a:rPr>
              <a:t>78</a:t>
            </a:r>
            <a:r>
              <a:rPr lang="en-US" sz="2000" dirty="0" smtClean="0">
                <a:latin typeface="Helvetica"/>
                <a:cs typeface="Helvetica"/>
              </a:rPr>
              <a:t> atoms in the universe)</a:t>
            </a:r>
            <a:endParaRPr lang="en-US" sz="2000" dirty="0" smtClean="0">
              <a:latin typeface="Helvetica"/>
              <a:cs typeface="Helvetic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283" y="2421467"/>
            <a:ext cx="1140655" cy="99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547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08857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The Needleman-</a:t>
            </a:r>
            <a:r>
              <a:rPr lang="en-US" sz="2400" dirty="0" err="1" smtClean="0">
                <a:latin typeface="Helvetica"/>
                <a:cs typeface="Helvetica"/>
              </a:rPr>
              <a:t>Wunsch</a:t>
            </a:r>
            <a:r>
              <a:rPr lang="en-US" sz="2400" dirty="0" smtClean="0">
                <a:latin typeface="Helvetica"/>
                <a:cs typeface="Helvetica"/>
              </a:rPr>
              <a:t> algorithm is an algorithm that is guaranteed to find the highest scoring global alignment(s)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40964" y="6542331"/>
            <a:ext cx="36030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Helvetica"/>
                <a:cs typeface="Helvetica"/>
              </a:rPr>
              <a:t>http://</a:t>
            </a:r>
            <a:r>
              <a:rPr lang="en-US" sz="1000" i="1" dirty="0" err="1">
                <a:latin typeface="Helvetica"/>
                <a:cs typeface="Helvetica"/>
              </a:rPr>
              <a:t>en.wikipedia.org</a:t>
            </a:r>
            <a:r>
              <a:rPr lang="en-US" sz="1000" i="1" dirty="0">
                <a:latin typeface="Helvetica"/>
                <a:cs typeface="Helvetica"/>
              </a:rPr>
              <a:t>/wiki/</a:t>
            </a:r>
            <a:r>
              <a:rPr lang="en-US" sz="1000" i="1" dirty="0" err="1" smtClean="0">
                <a:latin typeface="Helvetica"/>
                <a:cs typeface="Helvetica"/>
              </a:rPr>
              <a:t>Needleman_Wunsch_algorithm</a:t>
            </a:r>
            <a:endParaRPr lang="en-US" sz="1000" i="1" dirty="0" smtClean="0">
              <a:latin typeface="Helvetica"/>
              <a:cs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075" y="1432020"/>
            <a:ext cx="3938266" cy="39382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111" y="1198101"/>
            <a:ext cx="1329791" cy="11509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064" y="2605460"/>
            <a:ext cx="4167010" cy="10792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328164"/>
            <a:ext cx="4608286" cy="221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44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 smtClean="0">
            <a:latin typeface="Helvetica"/>
            <a:cs typeface="Helvetic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4753</TotalTime>
  <Words>1619</Words>
  <Application>Microsoft Macintosh PowerPoint</Application>
  <PresentationFormat>On-screen Show (4:3)</PresentationFormat>
  <Paragraphs>244</Paragraphs>
  <Slides>40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Mark Stenglein</dc:creator>
  <cp:lastModifiedBy>Mark Stenglein</cp:lastModifiedBy>
  <cp:revision>343</cp:revision>
  <dcterms:created xsi:type="dcterms:W3CDTF">2015-01-20T18:11:17Z</dcterms:created>
  <dcterms:modified xsi:type="dcterms:W3CDTF">2017-04-21T17:38:40Z</dcterms:modified>
</cp:coreProperties>
</file>